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65" r:id="rId9"/>
    <p:sldId id="268" r:id="rId10"/>
    <p:sldId id="269" r:id="rId11"/>
    <p:sldId id="270" r:id="rId12"/>
    <p:sldId id="271" r:id="rId13"/>
    <p:sldId id="266" r:id="rId14"/>
    <p:sldId id="263" r:id="rId15"/>
    <p:sldId id="272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956"/>
    <a:srgbClr val="50A0B0"/>
    <a:srgbClr val="BABA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02" y="14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71ED-94F8-C747-A1BC-0E98BB40B6F7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3D95-D44C-2647-8D25-04A7F9C6F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1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(06/04/16 15:03) -----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3D95-D44C-2647-8D25-04A7F9C6FA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6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3D95-D44C-2647-8D25-04A7F9C6FA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92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Προσπάθεια</a:t>
            </a:r>
            <a:r>
              <a:rPr lang="el-GR" baseline="0" dirty="0" smtClean="0"/>
              <a:t> νομολογίας να ελαφρύνει τη θέση του ασφαλισμένου πιο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3D95-D44C-2647-8D25-04A7F9C6FA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92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56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32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97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614973" y="1121113"/>
            <a:ext cx="6765639" cy="31360"/>
          </a:xfrm>
          <a:prstGeom prst="line">
            <a:avLst/>
          </a:prstGeom>
          <a:ln w="19050" cmpd="sng">
            <a:solidFill>
              <a:srgbClr val="50A0B0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18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14973" y="1121113"/>
            <a:ext cx="6765639" cy="31360"/>
          </a:xfrm>
          <a:prstGeom prst="line">
            <a:avLst/>
          </a:prstGeom>
          <a:ln w="19050" cmpd="sng">
            <a:solidFill>
              <a:srgbClr val="50A0B0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1614973" y="1121113"/>
            <a:ext cx="6765639" cy="31360"/>
          </a:xfrm>
          <a:prstGeom prst="line">
            <a:avLst/>
          </a:prstGeom>
          <a:ln w="19050" cmpd="sng">
            <a:solidFill>
              <a:srgbClr val="50A0B0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188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22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87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00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52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95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F79-85AC-DF49-B788-8A49003A3C9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044339"/>
            <a:ext cx="8145421" cy="813662"/>
          </a:xfrm>
          <a:prstGeom prst="rect">
            <a:avLst/>
          </a:prstGeom>
          <a:solidFill>
            <a:srgbClr val="0729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 A</a:t>
            </a:r>
            <a:r>
              <a:rPr lang="el-GR" smtClean="0"/>
              <a:t>πριλίου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4632" y="6356350"/>
            <a:ext cx="3611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Ναυτασφαλίσεις: από τη θεωρία στην πράξη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FDC9-B779-204F-8E0E-3C9BB3E0D9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5784" y="6044339"/>
            <a:ext cx="1149556" cy="82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743" y="385566"/>
            <a:ext cx="1507677" cy="9848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614973" y="1121113"/>
            <a:ext cx="6765639" cy="31360"/>
          </a:xfrm>
          <a:prstGeom prst="line">
            <a:avLst/>
          </a:prstGeom>
          <a:ln w="19050" cmpd="sng">
            <a:solidFill>
              <a:srgbClr val="50A0B0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-1" y="6044339"/>
            <a:ext cx="8145421" cy="813662"/>
          </a:xfrm>
          <a:prstGeom prst="rect">
            <a:avLst/>
          </a:prstGeom>
          <a:solidFill>
            <a:srgbClr val="0729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05784" y="6044339"/>
            <a:ext cx="1149556" cy="82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9743" y="385566"/>
            <a:ext cx="1507677" cy="9848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1614973" y="1121113"/>
            <a:ext cx="6765639" cy="31360"/>
          </a:xfrm>
          <a:prstGeom prst="line">
            <a:avLst/>
          </a:prstGeom>
          <a:ln w="19050" cmpd="sng">
            <a:solidFill>
              <a:srgbClr val="50A0B0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362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Μιχαήλ </a:t>
            </a:r>
            <a:r>
              <a:rPr lang="el-G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Α. Αντάπασης,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LLM</a:t>
            </a:r>
            <a:endParaRPr lang="el-GR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l-G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Partner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err="1" smtClean="0">
                <a:solidFill>
                  <a:schemeClr val="tx1"/>
                </a:solidFill>
              </a:rPr>
              <a:t>Antapasis-Albouras-Asanakis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Law Office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1 - Τίτλος"/>
          <p:cNvSpPr>
            <a:spLocks noGrp="1"/>
          </p:cNvSpPr>
          <p:nvPr>
            <p:ph type="ctrTitle"/>
          </p:nvPr>
        </p:nvSpPr>
        <p:spPr>
          <a:xfrm>
            <a:off x="685800" y="1695451"/>
            <a:ext cx="7772400" cy="2066924"/>
          </a:xfrm>
        </p:spPr>
        <p:txBody>
          <a:bodyPr/>
          <a:lstStyle/>
          <a:p>
            <a:r>
              <a:rPr lang="el-GR" sz="4000" b="1" dirty="0" smtClean="0">
                <a:solidFill>
                  <a:srgbClr val="072956"/>
                </a:solidFill>
              </a:rPr>
              <a:t>Η έννοια των εγγυήσεων (</a:t>
            </a:r>
            <a:r>
              <a:rPr lang="en-US" sz="4000" b="1" dirty="0" smtClean="0">
                <a:solidFill>
                  <a:srgbClr val="072956"/>
                </a:solidFill>
              </a:rPr>
              <a:t>warranties) </a:t>
            </a:r>
            <a:r>
              <a:rPr lang="el-GR" sz="4000" b="1" dirty="0" smtClean="0">
                <a:solidFill>
                  <a:srgbClr val="072956"/>
                </a:solidFill>
              </a:rPr>
              <a:t>στη ναυτική ασφάλιση</a:t>
            </a:r>
            <a:endParaRPr lang="el-GR" sz="4000" b="1" dirty="0">
              <a:solidFill>
                <a:srgbClr val="072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1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288" y="532319"/>
            <a:ext cx="604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Αξιοπλοΐα (</a:t>
            </a:r>
            <a:r>
              <a:rPr lang="en-US" sz="2800" b="1" dirty="0" smtClean="0">
                <a:solidFill>
                  <a:srgbClr val="072956"/>
                </a:solidFill>
              </a:rPr>
              <a:t>Seaworthiness</a:t>
            </a:r>
            <a:r>
              <a:rPr lang="en-GB" sz="2800" b="1" dirty="0" smtClean="0">
                <a:solidFill>
                  <a:srgbClr val="072956"/>
                </a:solidFill>
              </a:rPr>
              <a:t>)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800" y="1347738"/>
            <a:ext cx="727710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65760" lvl="1" indent="-256032" algn="just">
              <a:buClr>
                <a:schemeClr val="accent3"/>
              </a:buClr>
              <a:buNone/>
            </a:pPr>
            <a:r>
              <a:rPr lang="en-US" i="1" dirty="0"/>
              <a:t>“Quebec Marine Ins. Co. v. Commercial Bank of Canada”</a:t>
            </a:r>
            <a:r>
              <a:rPr lang="el-GR" dirty="0"/>
              <a:t>: Όρος που εξαιρούσε ζημία από «σαπίλα, εγγενή ελαττώματα και άλλη αναξιοπλοΐα». Ο λέβητας του πλοίου ήταν από την αρχή ελαττωματικός και παρόλο που αργότερα επιδιορθώθηκε, ο Ασφαλιστής δεν ήταν υπόχρεος αποζημίωσης.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090" y="3027402"/>
            <a:ext cx="589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“…at all times….”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Milasan</a:t>
            </a:r>
            <a:r>
              <a:rPr lang="en-GB" dirty="0" smtClean="0"/>
              <a:t> (2000) “warranted professional skippers and crew at </a:t>
            </a:r>
            <a:r>
              <a:rPr lang="en-GB" b="1" dirty="0" smtClean="0"/>
              <a:t>all times</a:t>
            </a:r>
            <a:r>
              <a:rPr lang="en-GB" dirty="0" smtClean="0"/>
              <a:t>”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19700" y="2825066"/>
            <a:ext cx="36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 all times means AT ALL TIMES not at some times…”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090" y="4203700"/>
            <a:ext cx="687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Pratt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Aigaion</a:t>
            </a:r>
            <a:r>
              <a:rPr lang="en-US" dirty="0" smtClean="0"/>
              <a:t> Insurance (2009)</a:t>
            </a:r>
          </a:p>
          <a:p>
            <a:r>
              <a:rPr lang="en-US" dirty="0" smtClean="0"/>
              <a:t>“….experienced skipper </a:t>
            </a:r>
            <a:r>
              <a:rPr lang="en-US" u="sng" dirty="0" smtClean="0"/>
              <a:t>on board </a:t>
            </a:r>
            <a:r>
              <a:rPr lang="en-US" dirty="0" smtClean="0"/>
              <a:t>and in charge at all times ….”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02100" y="4850031"/>
            <a:ext cx="494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“Ambiguous term interpreted in favor of the party that did not draft the contract”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47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  <p:bldP spid="11" grpId="1"/>
      <p:bldP spid="12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288" y="532319"/>
            <a:ext cx="604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Αξιοπλοΐα (</a:t>
            </a:r>
            <a:r>
              <a:rPr lang="en-US" sz="2800" b="1" dirty="0" smtClean="0">
                <a:solidFill>
                  <a:srgbClr val="072956"/>
                </a:solidFill>
              </a:rPr>
              <a:t>Seaworthiness</a:t>
            </a:r>
            <a:r>
              <a:rPr lang="en-GB" sz="2800" b="1" dirty="0" smtClean="0">
                <a:solidFill>
                  <a:srgbClr val="072956"/>
                </a:solidFill>
              </a:rPr>
              <a:t>)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1376045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1" indent="-3175" algn="just" fontAlgn="base">
              <a:buNone/>
            </a:pPr>
            <a:r>
              <a:rPr lang="en-US" sz="1600" b="1" u="sng" dirty="0"/>
              <a:t>Voyage Charter</a:t>
            </a:r>
            <a:endParaRPr lang="el-GR" sz="1600" b="1" u="sng" dirty="0"/>
          </a:p>
          <a:p>
            <a:pPr marL="365125" lvl="1" indent="-3175" algn="just" fontAlgn="base"/>
            <a:r>
              <a:rPr lang="el-GR" sz="1600" dirty="0"/>
              <a:t>Κατά την έναρξη του ταξιδιού το πλοίο θα είναι αξιόπλοο (από όλες τις απόψεις) για το σκοπό του συγκεκριμένου ταξιδιού </a:t>
            </a:r>
            <a:r>
              <a:rPr lang="el-GR" sz="1600" i="1" dirty="0"/>
              <a:t>(</a:t>
            </a:r>
            <a:r>
              <a:rPr lang="en-US" sz="1600" i="1" dirty="0"/>
              <a:t>Steel v State Line SS Co. [1877]</a:t>
            </a:r>
            <a:r>
              <a:rPr lang="el-GR" sz="1600" i="1" dirty="0"/>
              <a:t>).</a:t>
            </a:r>
          </a:p>
          <a:p>
            <a:pPr marL="365125" lvl="1" indent="-3175" algn="just" fontAlgn="base"/>
            <a:r>
              <a:rPr lang="el-GR" sz="1600" dirty="0"/>
              <a:t>Η αξιοπλοΐα καλύπτει τόσο τη φυσική όσο και τη νομική κατάσταση του πλοίου</a:t>
            </a:r>
            <a:r>
              <a:rPr lang="en-US" sz="1600" dirty="0"/>
              <a:t>.</a:t>
            </a:r>
          </a:p>
          <a:p>
            <a:pPr marL="365125" lvl="1" indent="-3175" algn="just" fontAlgn="base"/>
            <a:r>
              <a:rPr lang="el-GR" sz="1600" dirty="0"/>
              <a:t>Αφορά μόνο το «πλοίο» και όχι οχήματα που ενεργούν στην ξηρά, γερανούς ξεφορτώματος, φάρους κλπ.</a:t>
            </a:r>
          </a:p>
          <a:p>
            <a:pPr marL="365125" lvl="1" indent="-3175" algn="just" fontAlgn="base"/>
            <a:r>
              <a:rPr lang="el-GR" sz="1600" dirty="0"/>
              <a:t>Εφόσον το πλοίο βρίσκεται σε λιμάνι η αξιοπλοΐα συμπεριλαμβάνει τη δυνατότητα αντιμετώπισης των συνηθισμένων κινδύνων του λιμανιού </a:t>
            </a:r>
            <a:r>
              <a:rPr lang="en-US" sz="1600" dirty="0"/>
              <a:t>(“At and from” policy)</a:t>
            </a:r>
            <a:r>
              <a:rPr lang="el-GR" sz="1600" dirty="0" smtClean="0"/>
              <a:t>.</a:t>
            </a:r>
            <a:endParaRPr lang="en-US" sz="1600" dirty="0" smtClean="0"/>
          </a:p>
          <a:p>
            <a:pPr marL="365125" lvl="1" indent="-3175" algn="just" fontAlgn="base"/>
            <a:r>
              <a:rPr lang="el-GR" sz="1600" dirty="0" smtClean="0"/>
              <a:t>Δυνατότητα εξαίρεσης ή περιορισμού: </a:t>
            </a:r>
            <a:r>
              <a:rPr lang="en-US" sz="1600" dirty="0" smtClean="0"/>
              <a:t>“</a:t>
            </a:r>
            <a:r>
              <a:rPr lang="en-US" sz="1600" dirty="0" smtClean="0"/>
              <a:t>seaworthiness admitted” clause, </a:t>
            </a:r>
            <a:r>
              <a:rPr lang="en-US" sz="1600" dirty="0" smtClean="0"/>
              <a:t>“</a:t>
            </a:r>
            <a:r>
              <a:rPr lang="en-US" sz="1600" dirty="0" smtClean="0"/>
              <a:t>held covered” </a:t>
            </a:r>
            <a:r>
              <a:rPr lang="en-US" sz="1600" dirty="0" smtClean="0"/>
              <a:t>clause, “</a:t>
            </a:r>
            <a:r>
              <a:rPr lang="en-US" sz="1600" dirty="0" err="1" smtClean="0"/>
              <a:t>Inchmaree</a:t>
            </a:r>
            <a:r>
              <a:rPr lang="en-US" sz="1600" dirty="0" smtClean="0"/>
              <a:t> clause”</a:t>
            </a:r>
            <a:endParaRPr lang="en-US" sz="1600" dirty="0"/>
          </a:p>
          <a:p>
            <a:pPr marL="365125" lvl="1" indent="-3175" algn="just">
              <a:buClr>
                <a:schemeClr val="accent3"/>
              </a:buClr>
              <a:buNone/>
            </a:pPr>
            <a:r>
              <a:rPr lang="el-GR" sz="1600" b="1" u="sng" dirty="0" smtClean="0"/>
              <a:t>Ταξίδι </a:t>
            </a:r>
            <a:r>
              <a:rPr lang="el-GR" sz="1600" b="1" u="sng" dirty="0"/>
              <a:t>σε διάφορα στάδια</a:t>
            </a:r>
          </a:p>
          <a:p>
            <a:pPr marL="365125" lvl="1" indent="-3175" algn="just">
              <a:buClr>
                <a:schemeClr val="accent3"/>
              </a:buClr>
              <a:buNone/>
            </a:pPr>
            <a:r>
              <a:rPr lang="el-GR" sz="1600" dirty="0"/>
              <a:t>	(</a:t>
            </a:r>
            <a:r>
              <a:rPr lang="en-US" sz="1600" i="1" dirty="0"/>
              <a:t>The </a:t>
            </a:r>
            <a:r>
              <a:rPr lang="en-US" sz="1600" i="1" dirty="0" err="1"/>
              <a:t>Vortigen</a:t>
            </a:r>
            <a:r>
              <a:rPr lang="en-US" sz="1600" i="1" dirty="0"/>
              <a:t> [1899</a:t>
            </a:r>
            <a:r>
              <a:rPr lang="en-US" sz="1600" i="1" dirty="0" smtClean="0"/>
              <a:t>]</a:t>
            </a:r>
            <a:r>
              <a:rPr lang="en-US" sz="1600" dirty="0" smtClean="0"/>
              <a:t>) </a:t>
            </a:r>
            <a:r>
              <a:rPr lang="el-GR" sz="1600" i="1" dirty="0" smtClean="0"/>
              <a:t>–</a:t>
            </a:r>
            <a:r>
              <a:rPr lang="el-GR" sz="1600" dirty="0" smtClean="0"/>
              <a:t> </a:t>
            </a:r>
            <a:r>
              <a:rPr lang="el-GR" sz="1600" dirty="0"/>
              <a:t>Το πλοίο θα πρέπει να φέρει κατά την έναρξη </a:t>
            </a:r>
            <a:r>
              <a:rPr lang="el-GR" sz="1600" u="sng" dirty="0"/>
              <a:t>κάθε σταδίου </a:t>
            </a:r>
            <a:r>
              <a:rPr lang="el-GR" sz="1600" dirty="0"/>
              <a:t>τον ανάλογο εξοπλισμό.</a:t>
            </a:r>
          </a:p>
          <a:p>
            <a:pPr marL="365125" indent="-3175">
              <a:buNone/>
            </a:pPr>
            <a:r>
              <a:rPr lang="el-GR" sz="1600" dirty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0" y="4509364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buNone/>
            </a:pPr>
            <a:r>
              <a:rPr lang="en-US" sz="1600" b="1" u="sng" dirty="0"/>
              <a:t>Time Charter</a:t>
            </a:r>
          </a:p>
          <a:p>
            <a:pPr marL="361950" lvl="1" algn="just"/>
            <a:r>
              <a:rPr lang="en-US" sz="1600" i="1" dirty="0"/>
              <a:t>Gibson v. Small (1853): </a:t>
            </a:r>
            <a:r>
              <a:rPr lang="el-GR" sz="1600" dirty="0"/>
              <a:t>Δεν υπάρχει σιωπηρή εγγύηση αξιοπλοΐας </a:t>
            </a:r>
            <a:r>
              <a:rPr lang="el-GR" sz="1600" b="1" dirty="0"/>
              <a:t>αλλά</a:t>
            </a:r>
            <a:r>
              <a:rPr lang="el-GR" sz="1600" dirty="0"/>
              <a:t> όταν το πλοίο είναι αναξιόπλοο, ο Ασφαλιστής δεν καλύπτει </a:t>
            </a:r>
            <a:r>
              <a:rPr lang="el-GR" sz="1600" dirty="0" smtClean="0"/>
              <a:t>ζημία </a:t>
            </a:r>
            <a:r>
              <a:rPr lang="el-GR" sz="1600" dirty="0"/>
              <a:t>που οφείλεται σε </a:t>
            </a:r>
            <a:r>
              <a:rPr lang="el-GR" sz="1600" dirty="0" err="1"/>
              <a:t>αναξιοπλοΐα</a:t>
            </a:r>
            <a:r>
              <a:rPr lang="el-GR" sz="1600" dirty="0" smtClean="0"/>
              <a:t>.</a:t>
            </a:r>
            <a:endParaRPr lang="en-US" sz="1600" dirty="0" smtClean="0"/>
          </a:p>
          <a:p>
            <a:pPr marL="361950" lvl="1" algn="just"/>
            <a:r>
              <a:rPr lang="en-US" sz="1600" i="1" dirty="0" smtClean="0"/>
              <a:t>The Star Sea (2005)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xmlns="" val="36628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288" y="55265"/>
            <a:ext cx="6046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ΠΕΡΙΠΤΏΣΕΙΣ ΑΝΑΞΙΟΠΛΟΪΑΣ (</a:t>
            </a:r>
            <a:r>
              <a:rPr lang="en-GB" sz="2800" b="1" dirty="0" smtClean="0">
                <a:solidFill>
                  <a:srgbClr val="072956"/>
                </a:solidFill>
              </a:rPr>
              <a:t>Un</a:t>
            </a:r>
            <a:r>
              <a:rPr lang="en-US" sz="2800" b="1" dirty="0" smtClean="0">
                <a:solidFill>
                  <a:srgbClr val="072956"/>
                </a:solidFill>
              </a:rPr>
              <a:t>seaworthiness</a:t>
            </a:r>
            <a:r>
              <a:rPr lang="en-GB" sz="2800" b="1" dirty="0" smtClean="0">
                <a:solidFill>
                  <a:srgbClr val="072956"/>
                </a:solidFill>
              </a:rPr>
              <a:t>)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300" y="1727200"/>
            <a:ext cx="8331200" cy="369332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r>
              <a:rPr lang="el-GR" dirty="0"/>
              <a:t>Βύθιση σε σύντομο διάστημα μετά τον απόπλου δίχως ύπαρξη ασυνήθιστου </a:t>
            </a:r>
            <a:r>
              <a:rPr lang="el-GR" dirty="0" smtClean="0"/>
              <a:t>κινδύνου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645155" y="2348468"/>
            <a:ext cx="3695700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Υπερφόρτωση ή κακή στοιβασία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5155" y="3196272"/>
            <a:ext cx="3695700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Εξοπλισμός – Εφοδιασμός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5155" y="4033440"/>
            <a:ext cx="3695700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Μη λήψη κατάλληλων προφυλάξεων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2700" y="5007570"/>
            <a:ext cx="4152900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Ικανό Πλήρωμα (Ζητήματα Πιστοποίησης)</a:t>
            </a:r>
          </a:p>
        </p:txBody>
      </p:sp>
    </p:spTree>
    <p:extLst>
      <p:ext uri="{BB962C8B-B14F-4D97-AF65-F5344CB8AC3E}">
        <p14:creationId xmlns:p14="http://schemas.microsoft.com/office/powerpoint/2010/main" xmlns="" val="3609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3811" y="470333"/>
            <a:ext cx="55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ΕΙΔΗ ΕΓΓΥΗΣΕΩΝ 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00" y="1285115"/>
            <a:ext cx="831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ΙΙ. Σιωπηρές  Εγγυήσεις (</a:t>
            </a:r>
            <a:r>
              <a:rPr lang="en-US" sz="2400" b="1" dirty="0" smtClean="0"/>
              <a:t>I</a:t>
            </a:r>
            <a:r>
              <a:rPr lang="en-GB" sz="2400" b="1" dirty="0" err="1" smtClean="0"/>
              <a:t>mplied</a:t>
            </a:r>
            <a:r>
              <a:rPr lang="en-GB" sz="2400" b="1" dirty="0" smtClean="0"/>
              <a:t> </a:t>
            </a:r>
            <a:r>
              <a:rPr lang="en-US" sz="2400" b="1" dirty="0" smtClean="0"/>
              <a:t>Warranties</a:t>
            </a:r>
            <a:r>
              <a:rPr lang="el-GR" sz="2400" b="1" dirty="0" smtClean="0"/>
              <a:t>)</a:t>
            </a:r>
            <a:r>
              <a:rPr lang="en-GB" sz="2400" b="1" dirty="0" smtClean="0"/>
              <a:t> </a:t>
            </a:r>
            <a:r>
              <a:rPr lang="el-GR" sz="2400" b="1" dirty="0" smtClean="0"/>
              <a:t>συνέχεια....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08" y="2516266"/>
            <a:ext cx="2986756" cy="313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(Ι)</a:t>
            </a:r>
            <a:r>
              <a:rPr lang="en-GB" b="1" dirty="0" smtClean="0"/>
              <a:t>”Fit to carry” </a:t>
            </a:r>
            <a:r>
              <a:rPr lang="en-GB" dirty="0" smtClean="0"/>
              <a:t>: </a:t>
            </a:r>
            <a:r>
              <a:rPr lang="el-GR" dirty="0" smtClean="0"/>
              <a:t>αφορά αξιοπλοϊα πλοίου και όχι φορτίου.</a:t>
            </a:r>
          </a:p>
          <a:p>
            <a:endParaRPr lang="el-GR" dirty="0" smtClean="0"/>
          </a:p>
          <a:p>
            <a:r>
              <a:rPr lang="el-GR" b="1" dirty="0" smtClean="0"/>
              <a:t>(ΙΙ)</a:t>
            </a:r>
            <a:r>
              <a:rPr lang="en-GB" b="1" dirty="0" smtClean="0"/>
              <a:t>”</a:t>
            </a:r>
            <a:r>
              <a:rPr lang="en-GB" b="1" dirty="0" err="1" smtClean="0"/>
              <a:t>Unseaworthiness</a:t>
            </a:r>
            <a:r>
              <a:rPr lang="en-GB" b="1" dirty="0" smtClean="0"/>
              <a:t> &amp; Unfitness exclusion clause</a:t>
            </a:r>
            <a:r>
              <a:rPr lang="en-GB" b="1" dirty="0" smtClean="0"/>
              <a:t>” Institute Cargo Clauses:</a:t>
            </a:r>
            <a:endParaRPr lang="el-GR" b="1" dirty="0" smtClean="0"/>
          </a:p>
          <a:p>
            <a:r>
              <a:rPr lang="el-GR" dirty="0" smtClean="0"/>
              <a:t>Απαλλαγή κάλυψης σε περίπτωση </a:t>
            </a:r>
            <a:r>
              <a:rPr lang="el-GR" b="1" u="sng" dirty="0" smtClean="0"/>
              <a:t>γνώσης</a:t>
            </a:r>
            <a:r>
              <a:rPr lang="el-GR" dirty="0" smtClean="0"/>
              <a:t> του ασφαλισμένου κατά τη στιγμή της φόρτωσης.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69935"/>
            <a:ext cx="327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</a:t>
            </a:r>
            <a:r>
              <a:rPr lang="el-GR" b="1" dirty="0" smtClean="0"/>
              <a:t>Ασφάλεια Φορτίου (</a:t>
            </a:r>
            <a:r>
              <a:rPr lang="en-US" b="1" dirty="0" err="1" smtClean="0"/>
              <a:t>Cargoworthiness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44984" y="2528694"/>
            <a:ext cx="4019416" cy="3416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(Ι) </a:t>
            </a:r>
            <a:r>
              <a:rPr lang="el-GR" dirty="0"/>
              <a:t>Εγγύηση νομιμότητας της ασφαλιζόμενης </a:t>
            </a:r>
            <a:r>
              <a:rPr lang="el-GR" dirty="0" smtClean="0"/>
              <a:t>πράξης.</a:t>
            </a:r>
          </a:p>
          <a:p>
            <a:r>
              <a:rPr lang="el-GR" dirty="0" smtClean="0"/>
              <a:t>Δεν μπορεί να εξαιρεθεί:</a:t>
            </a:r>
            <a:r>
              <a:rPr lang="el-GR" dirty="0"/>
              <a:t>(</a:t>
            </a:r>
            <a:r>
              <a:rPr lang="en-US" i="1" dirty="0"/>
              <a:t>Vide </a:t>
            </a:r>
            <a:r>
              <a:rPr lang="en-US" i="1" dirty="0" err="1"/>
              <a:t>Gadge</a:t>
            </a:r>
            <a:r>
              <a:rPr lang="en-US" i="1" dirty="0"/>
              <a:t> v Royal Exchange Assurance Corp. </a:t>
            </a:r>
            <a:r>
              <a:rPr lang="el-GR" i="1" dirty="0"/>
              <a:t>[</a:t>
            </a:r>
            <a:r>
              <a:rPr lang="en-US" i="1" dirty="0"/>
              <a:t>1900</a:t>
            </a:r>
            <a:r>
              <a:rPr lang="el-GR" i="1" dirty="0"/>
              <a:t>]</a:t>
            </a:r>
            <a:r>
              <a:rPr lang="el-GR" i="1" dirty="0" smtClean="0"/>
              <a:t>)</a:t>
            </a:r>
            <a:endParaRPr lang="el-GR" dirty="0" smtClean="0"/>
          </a:p>
          <a:p>
            <a:r>
              <a:rPr lang="el-GR" b="1" dirty="0" smtClean="0"/>
              <a:t>(ΙΙ) </a:t>
            </a:r>
            <a:r>
              <a:rPr lang="el-GR" dirty="0"/>
              <a:t>Εγγύηση ότι θα εκτελεστεί με νόμιμο </a:t>
            </a:r>
            <a:r>
              <a:rPr lang="el-GR" dirty="0" smtClean="0"/>
              <a:t>τρόπο.</a:t>
            </a:r>
            <a:endParaRPr lang="el-GR" dirty="0"/>
          </a:p>
          <a:p>
            <a:r>
              <a:rPr lang="el-GR" b="1" dirty="0"/>
              <a:t>(</a:t>
            </a:r>
            <a:r>
              <a:rPr lang="el-GR" b="1" dirty="0" smtClean="0"/>
              <a:t>ΙΙΙ) </a:t>
            </a:r>
            <a:r>
              <a:rPr lang="en-US" dirty="0"/>
              <a:t>“the </a:t>
            </a:r>
            <a:r>
              <a:rPr lang="en-US" u="sng" dirty="0"/>
              <a:t>adventure</a:t>
            </a:r>
            <a:r>
              <a:rPr lang="en-US" dirty="0"/>
              <a:t> insured”</a:t>
            </a:r>
            <a:r>
              <a:rPr lang="el-GR" dirty="0"/>
              <a:t>: Χρήση ευρύτερου όρου από το «ταξίδι» (</a:t>
            </a:r>
            <a:r>
              <a:rPr lang="en-US" dirty="0"/>
              <a:t>voyage)</a:t>
            </a:r>
            <a:r>
              <a:rPr lang="el-GR" dirty="0"/>
              <a:t> προκειμένου να εφαρμόζεται δε όλες τις ασφαλίσεις ανεξαρτήτου φύσης ή είδους (</a:t>
            </a:r>
            <a:r>
              <a:rPr lang="en-US" dirty="0"/>
              <a:t>time/voyage charter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244984" y="1862746"/>
            <a:ext cx="298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Νομιμότητα</a:t>
            </a:r>
            <a:r>
              <a:rPr lang="en-US" b="1" dirty="0" smtClean="0"/>
              <a:t> </a:t>
            </a:r>
            <a:endParaRPr lang="el-GR" b="1" dirty="0" smtClean="0"/>
          </a:p>
          <a:p>
            <a:pPr algn="ctr"/>
            <a:r>
              <a:rPr lang="en-US" b="1" dirty="0" smtClean="0"/>
              <a:t>(</a:t>
            </a:r>
            <a:r>
              <a:rPr lang="el-GR" b="1" dirty="0" smtClean="0"/>
              <a:t>αρθ</a:t>
            </a:r>
            <a:r>
              <a:rPr lang="en-US" b="1" dirty="0" smtClean="0"/>
              <a:t>. </a:t>
            </a:r>
            <a:r>
              <a:rPr lang="el-GR" b="1" dirty="0" smtClean="0"/>
              <a:t>3 &amp; </a:t>
            </a:r>
            <a:r>
              <a:rPr lang="en-US" b="1" dirty="0" smtClean="0"/>
              <a:t>41 MIA)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87444" y="2008495"/>
            <a:ext cx="298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Non-Deviation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411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7924" y="116615"/>
            <a:ext cx="640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ΠΑΡΑΒΑΣΗ ΕΓΓΥΗΣΕΩΝ</a:t>
            </a:r>
          </a:p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(</a:t>
            </a:r>
            <a:r>
              <a:rPr lang="en-GB" sz="2800" b="1" dirty="0" smtClean="0">
                <a:solidFill>
                  <a:srgbClr val="072956"/>
                </a:solidFill>
              </a:rPr>
              <a:t>BREACH OF WARRANTIES)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84524" y="1362075"/>
            <a:ext cx="7305675" cy="2954655"/>
          </a:xfrm>
          <a:prstGeom prst="rect">
            <a:avLst/>
          </a:prstGeom>
          <a:noFill/>
          <a:ln>
            <a:solidFill>
              <a:srgbClr val="1D8DB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MIA s. 34(2):</a:t>
            </a:r>
            <a:r>
              <a:rPr lang="el-GR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Once a breach always a breach.</a:t>
            </a:r>
            <a:endParaRPr lang="el-GR" dirty="0" smtClean="0"/>
          </a:p>
          <a:p>
            <a:r>
              <a:rPr lang="en-US" i="1" dirty="0" smtClean="0"/>
              <a:t>“The Good Luck” (1991)</a:t>
            </a:r>
            <a:r>
              <a:rPr lang="en-US" dirty="0" smtClean="0"/>
              <a:t>: </a:t>
            </a:r>
            <a:r>
              <a:rPr lang="el-GR" dirty="0" smtClean="0"/>
              <a:t>Μη αυστηρή συμμόρφωση με την εγγύηση οδηγεί σε </a:t>
            </a:r>
            <a:r>
              <a:rPr lang="el-GR" b="1" u="sng" dirty="0" smtClean="0"/>
              <a:t>αυτόματη</a:t>
            </a:r>
            <a:r>
              <a:rPr lang="el-GR" b="1" dirty="0" smtClean="0"/>
              <a:t> </a:t>
            </a:r>
            <a:r>
              <a:rPr lang="el-GR" dirty="0" smtClean="0"/>
              <a:t>απαλλαγή των υποχρεώσεων του Ασφαλιστή</a:t>
            </a:r>
            <a:r>
              <a:rPr lang="en-US" dirty="0" smtClean="0"/>
              <a:t> </a:t>
            </a:r>
            <a:r>
              <a:rPr lang="el-GR" dirty="0" smtClean="0"/>
              <a:t>ακόμη και εάν διορθωθεί αργότερα. Δεν υπάρχει ανάγκη αιτιώδους συνάφειας.</a:t>
            </a:r>
            <a:endParaRPr lang="en-GB" dirty="0" smtClean="0"/>
          </a:p>
          <a:p>
            <a:endParaRPr lang="en-US" dirty="0" smtClean="0"/>
          </a:p>
          <a:p>
            <a:r>
              <a:rPr lang="en-US" i="1" dirty="0" smtClean="0"/>
              <a:t>“</a:t>
            </a:r>
            <a:r>
              <a:rPr lang="en-US" i="1" dirty="0" err="1" smtClean="0"/>
              <a:t>Hussain</a:t>
            </a:r>
            <a:r>
              <a:rPr lang="en-US" i="1" dirty="0" smtClean="0"/>
              <a:t> v. Brown” (1996): “It must be remembered that a continuing warranty is a </a:t>
            </a:r>
            <a:r>
              <a:rPr lang="en-US" b="1" i="1" u="sng" dirty="0" smtClean="0"/>
              <a:t>draconian term</a:t>
            </a:r>
            <a:r>
              <a:rPr lang="en-US" i="1" dirty="0" smtClean="0"/>
              <a:t>.</a:t>
            </a:r>
            <a:r>
              <a:rPr lang="el-GR" i="1" dirty="0" smtClean="0"/>
              <a:t>.</a:t>
            </a:r>
            <a:r>
              <a:rPr lang="en-US" i="1" dirty="0" smtClean="0"/>
              <a:t>.”</a:t>
            </a:r>
          </a:p>
          <a:p>
            <a:endParaRPr lang="en-US" i="1" dirty="0" smtClean="0"/>
          </a:p>
          <a:p>
            <a:r>
              <a:rPr lang="el-GR" i="1" dirty="0" smtClean="0"/>
              <a:t>Δυνατότητα σιωπηρής αποδοχής </a:t>
            </a:r>
            <a:r>
              <a:rPr lang="el-GR" i="1" dirty="0"/>
              <a:t>της </a:t>
            </a:r>
            <a:r>
              <a:rPr lang="el-GR" i="1" dirty="0" smtClean="0"/>
              <a:t>παραβίασης</a:t>
            </a:r>
            <a:r>
              <a:rPr lang="en-GB" i="1" dirty="0" smtClean="0"/>
              <a:t> </a:t>
            </a:r>
            <a:r>
              <a:rPr lang="el-GR" i="1" dirty="0" smtClean="0"/>
              <a:t>από τον Ασφαλιστή βάσει της αρχής </a:t>
            </a:r>
            <a:r>
              <a:rPr lang="en-US" i="1" dirty="0" err="1" smtClean="0"/>
              <a:t>Estoppel</a:t>
            </a:r>
            <a:r>
              <a:rPr lang="el-GR" i="1" dirty="0" smtClean="0"/>
              <a:t>.</a:t>
            </a:r>
            <a:endParaRPr lang="el-GR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84524" y="4200598"/>
            <a:ext cx="7305675" cy="1292662"/>
          </a:xfrm>
          <a:prstGeom prst="rect">
            <a:avLst/>
          </a:prstGeom>
          <a:noFill/>
          <a:ln>
            <a:solidFill>
              <a:srgbClr val="1D8DB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Insurance </a:t>
            </a:r>
            <a:r>
              <a:rPr lang="en-US" sz="2400" b="1" dirty="0"/>
              <a:t>Act </a:t>
            </a:r>
            <a:r>
              <a:rPr lang="en-US" sz="2400" b="1" dirty="0" smtClean="0"/>
              <a:t>2015</a:t>
            </a:r>
            <a:r>
              <a:rPr lang="en-GB" sz="2400" b="1" dirty="0"/>
              <a:t> </a:t>
            </a:r>
            <a:r>
              <a:rPr lang="en-GB" sz="2400" b="1" dirty="0" smtClean="0"/>
              <a:t>(part 3)</a:t>
            </a:r>
            <a:r>
              <a:rPr lang="en-US" sz="2400" b="1" dirty="0" smtClean="0"/>
              <a:t>: </a:t>
            </a:r>
          </a:p>
          <a:p>
            <a:pPr marL="342900" indent="-342900">
              <a:buAutoNum type="arabicPeriod"/>
            </a:pPr>
            <a:r>
              <a:rPr lang="el-GR" u="sng" dirty="0" smtClean="0"/>
              <a:t>Αναστολή</a:t>
            </a:r>
            <a:r>
              <a:rPr lang="el-GR" dirty="0" smtClean="0"/>
              <a:t> ευθύνης Ασφαλιστή μέχρι τη θεραπεία της παραβίασης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 smtClean="0"/>
              <a:t>Έλεγχος </a:t>
            </a:r>
            <a:r>
              <a:rPr lang="el-GR" dirty="0"/>
              <a:t>αιτιώδους </a:t>
            </a:r>
            <a:r>
              <a:rPr lang="el-GR" dirty="0" smtClean="0"/>
              <a:t>συνάφειας (</a:t>
            </a:r>
            <a:r>
              <a:rPr lang="en-US" dirty="0" smtClean="0"/>
              <a:t>Causality link</a:t>
            </a:r>
            <a:r>
              <a:rPr lang="el-GR" dirty="0" smtClean="0"/>
              <a:t>)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l-GR" dirty="0" smtClean="0"/>
              <a:t>Αποκλεισμός </a:t>
            </a:r>
            <a:r>
              <a:rPr lang="en-GB" b="1" dirty="0" smtClean="0"/>
              <a:t>“basis of the contract clauses”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38236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7924" y="378225"/>
            <a:ext cx="640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ΣΥΜΠΕΡΑΣΜΑΤΑ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«Ασφάλεια» για τον Ασφαλιστή</a:t>
            </a:r>
            <a:endParaRPr lang="el-GR" sz="2800" dirty="0"/>
          </a:p>
        </p:txBody>
      </p: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812800" y="1631339"/>
            <a:ext cx="8229600" cy="2077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/>
              <a:t>Οι Εγγυήσεις θα πρέπει: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Να ορίζονται ως «Εγγυήσεις».</a:t>
            </a:r>
          </a:p>
          <a:p>
            <a:pPr marL="0" indent="0">
              <a:buNone/>
            </a:pPr>
            <a:r>
              <a:rPr lang="el-GR" sz="1800" dirty="0" smtClean="0"/>
              <a:t>2. Να ορίζονται συμβατικά με τρόπο ευρύ και ορισμένο. Πρόσωπα, Σκοπός, Διάρκεια.</a:t>
            </a:r>
          </a:p>
          <a:p>
            <a:pPr marL="0" indent="0">
              <a:buNone/>
            </a:pPr>
            <a:r>
              <a:rPr lang="el-GR" sz="1800" dirty="0" smtClean="0"/>
              <a:t>3. Να αποφεύγεται η σύγκρουσή τους με άλλους όρους της σύμβασης.</a:t>
            </a:r>
          </a:p>
          <a:p>
            <a:pPr marL="0" indent="0">
              <a:buNone/>
            </a:pPr>
            <a:r>
              <a:rPr lang="el-GR" sz="1800" dirty="0" smtClean="0"/>
              <a:t>4. Η σύμβαση θα πρέπει να ανανεώνεται προκειμένου να ενσωματώνει τη διατύπωση της ΜΙΑ.</a:t>
            </a: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457200" y="3708400"/>
            <a:ext cx="8229600" cy="584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«Ασφάλεια» για τον Ασφαλισμένο</a:t>
            </a:r>
            <a:endParaRPr lang="el-GR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6" y="1783739"/>
            <a:ext cx="609600" cy="170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1" y="4127500"/>
            <a:ext cx="1390353" cy="1470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2300" y="4533900"/>
            <a:ext cx="447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Διαρκής κάλυψη.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Σταθερό επιχειρησιακό </a:t>
            </a:r>
            <a:r>
              <a:rPr lang="el-GR" dirty="0" smtClean="0"/>
              <a:t>περιβάλλον. </a:t>
            </a:r>
            <a:endParaRPr lang="en-US" dirty="0"/>
          </a:p>
          <a:p>
            <a:pPr marL="342900" indent="-342900">
              <a:buAutoNum type="arabicPeriod"/>
            </a:pPr>
            <a:r>
              <a:rPr lang="el-GR" dirty="0" smtClean="0"/>
              <a:t>Ενημέρωση του ασφαλιστή για την πραγματική κατάσταση παρά την αύξηση του κόστους ασφάλισης. 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2447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340" y="560654"/>
            <a:ext cx="1299919" cy="442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470" y="3647827"/>
            <a:ext cx="1765300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26" y="4511427"/>
            <a:ext cx="2476500" cy="1003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4645" y="3460094"/>
            <a:ext cx="503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ΕΥΧΑΡΙΣΤΩ</a:t>
            </a:r>
            <a:endParaRPr lang="en-US" sz="4400" dirty="0"/>
          </a:p>
        </p:txBody>
      </p:sp>
      <p:sp>
        <p:nvSpPr>
          <p:cNvPr id="10" name="1 - Τίτλος"/>
          <p:cNvSpPr txBox="1">
            <a:spLocks/>
          </p:cNvSpPr>
          <p:nvPr/>
        </p:nvSpPr>
        <p:spPr>
          <a:xfrm>
            <a:off x="709459" y="2145520"/>
            <a:ext cx="7543800" cy="5949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800" dirty="0" smtClean="0"/>
              <a:t>«</a:t>
            </a:r>
            <a:r>
              <a:rPr lang="el-GR" sz="1800" i="1" dirty="0"/>
              <a:t>Μεγάλη μπουκιά φάε … μεγάλη κουβέντα μην πεις</a:t>
            </a:r>
            <a:r>
              <a:rPr lang="el-GR" sz="1800" dirty="0" smtClean="0"/>
              <a:t>»</a:t>
            </a:r>
            <a:endParaRPr lang="el-GR" sz="1800" b="1" dirty="0" smtClean="0">
              <a:solidFill>
                <a:srgbClr val="072956"/>
              </a:solidFill>
            </a:endParaRPr>
          </a:p>
          <a:p>
            <a:r>
              <a:rPr lang="el-GR" sz="1800" b="1" dirty="0" smtClean="0">
                <a:solidFill>
                  <a:srgbClr val="072956"/>
                </a:solidFill>
              </a:rPr>
              <a:t> </a:t>
            </a:r>
            <a:endParaRPr lang="el-GR" sz="1800" b="1" dirty="0">
              <a:solidFill>
                <a:srgbClr val="072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2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-Right Arrow 12"/>
          <p:cNvSpPr/>
          <p:nvPr/>
        </p:nvSpPr>
        <p:spPr>
          <a:xfrm>
            <a:off x="1983811" y="1514996"/>
            <a:ext cx="4886798" cy="2034566"/>
          </a:xfrm>
          <a:prstGeom prst="leftRightArrow">
            <a:avLst/>
          </a:prstGeom>
          <a:solidFill>
            <a:srgbClr val="0729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570" y="446815"/>
            <a:ext cx="429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72956"/>
                </a:solidFill>
              </a:rPr>
              <a:t>ΘΕΜΕΛΙ</a:t>
            </a:r>
            <a:r>
              <a:rPr lang="en-GB" sz="2800" b="1" dirty="0" smtClean="0">
                <a:solidFill>
                  <a:srgbClr val="072956"/>
                </a:solidFill>
              </a:rPr>
              <a:t>O</a:t>
            </a:r>
            <a:r>
              <a:rPr lang="el-GR" sz="2800" b="1" dirty="0" smtClean="0">
                <a:solidFill>
                  <a:srgbClr val="072956"/>
                </a:solidFill>
              </a:rPr>
              <a:t> ΝΑΥΤΑΣΦΑΛΙΣΗΣ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8079" y="1689472"/>
            <a:ext cx="34571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υπόσχεται, έναντι καταβολής ασφαλίστρου, να αποζημιώσει τον ασφαλισμένο σε περίπτωση επέλευσης του ασφαλιστικού κινδύνου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67" y="1847762"/>
            <a:ext cx="609600" cy="170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945" y="1324584"/>
            <a:ext cx="15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Ασφαλιστής 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70609" y="1324584"/>
            <a:ext cx="15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Ασφαλισμένος </a:t>
            </a:r>
            <a:endParaRPr lang="en-GB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368416" y="3549562"/>
            <a:ext cx="2539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ναυτιλία παρουσιάζει αυξημένους κινδύνους όχι τόσο λόγω της φύσης της αλλά κυρίους λόγου του όγκου των μεταφορών.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9408" y="3573079"/>
            <a:ext cx="4141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Ανάγκη ύπαρξης συγκεκριμένων δηλώσεων –</a:t>
            </a:r>
            <a:r>
              <a:rPr lang="el-GR" b="1" dirty="0" smtClean="0"/>
              <a:t>ΕΓΓΥΗΣΕΩΝ</a:t>
            </a:r>
            <a:r>
              <a:rPr lang="el-GR" dirty="0" smtClean="0"/>
              <a:t> από την πλευρά του </a:t>
            </a:r>
            <a:r>
              <a:rPr lang="el-GR" b="1" dirty="0" smtClean="0"/>
              <a:t>Ασφαλισμένου</a:t>
            </a:r>
            <a:r>
              <a:rPr lang="el-GR" dirty="0" smtClean="0"/>
              <a:t>, προκειμένου ο </a:t>
            </a:r>
            <a:r>
              <a:rPr lang="el-GR" b="1" dirty="0" smtClean="0"/>
              <a:t>Ασφαλιστής</a:t>
            </a:r>
            <a:r>
              <a:rPr lang="el-GR" dirty="0" smtClean="0"/>
              <a:t> να μπορεί να συντάξει ολοκληρωμένη ασφαλιστική πρόταση με συγκεκριμένο ασφάλιστρο και την προστασία του σε μετέπειτα μεταβολή.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520" y="1847762"/>
            <a:ext cx="1528538" cy="16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1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e 18"/>
          <p:cNvSpPr/>
          <p:nvPr/>
        </p:nvSpPr>
        <p:spPr>
          <a:xfrm rot="5400000">
            <a:off x="4404625" y="1362998"/>
            <a:ext cx="479077" cy="40450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892364" y="253975"/>
            <a:ext cx="7207657" cy="9339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/>
              <a:t>Νομικό πλαίσιο Ναυτικής Ασφάλισης</a:t>
            </a:r>
          </a:p>
          <a:p>
            <a:r>
              <a:rPr lang="el-GR" sz="2800" b="1" dirty="0" smtClean="0">
                <a:solidFill>
                  <a:srgbClr val="072956"/>
                </a:solidFill>
              </a:rPr>
              <a:t>ΣΥΜΒΑΣΕΙΣ</a:t>
            </a:r>
          </a:p>
          <a:p>
            <a:r>
              <a:rPr lang="el-GR" sz="1400" b="1" dirty="0" smtClean="0">
                <a:solidFill>
                  <a:srgbClr val="072956"/>
                </a:solidFill>
              </a:rPr>
              <a:t> </a:t>
            </a:r>
            <a:endParaRPr lang="el-GR" sz="1400" b="1" dirty="0">
              <a:solidFill>
                <a:srgbClr val="07295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364" y="1340440"/>
            <a:ext cx="750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πλειοψηφία των συμβάσεων ασφάλισης που αφορούν την Ελληνική ναυτιλία διέπονται από το </a:t>
            </a:r>
            <a:endParaRPr lang="en-GB" dirty="0" smtClean="0"/>
          </a:p>
          <a:p>
            <a:pPr algn="ctr"/>
            <a:r>
              <a:rPr lang="en-GB" b="1" dirty="0"/>
              <a:t>A</a:t>
            </a:r>
            <a:r>
              <a:rPr lang="el-GR" b="1" dirty="0" smtClean="0"/>
              <a:t>γγλικό Δίκαιο</a:t>
            </a:r>
            <a:endParaRPr lang="el-GR" dirty="0" smtClean="0"/>
          </a:p>
          <a:p>
            <a:pPr algn="ctr"/>
            <a:endParaRPr lang="el-GR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325610" y="2190045"/>
            <a:ext cx="6145908" cy="1096654"/>
            <a:chOff x="1325610" y="2190045"/>
            <a:chExt cx="6145908" cy="1096654"/>
          </a:xfrm>
        </p:grpSpPr>
        <p:sp>
          <p:nvSpPr>
            <p:cNvPr id="11" name="TextBox 10"/>
            <p:cNvSpPr txBox="1"/>
            <p:nvPr/>
          </p:nvSpPr>
          <p:spPr>
            <a:xfrm>
              <a:off x="1325610" y="2672218"/>
              <a:ext cx="2186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/>
                <a:t>Αγγλικό εθιμικό δίκαιο</a:t>
              </a:r>
            </a:p>
            <a:p>
              <a:pPr algn="ctr"/>
              <a:r>
                <a:rPr lang="el-GR" sz="1400" b="1" dirty="0" smtClean="0"/>
                <a:t> </a:t>
              </a:r>
              <a:r>
                <a:rPr lang="en-US" sz="1400" b="1" dirty="0" smtClean="0"/>
                <a:t>(Common Law)</a:t>
              </a:r>
              <a:r>
                <a:rPr lang="el-GR" sz="1400" b="1" dirty="0" smtClean="0"/>
                <a:t> 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8898" y="2701923"/>
              <a:ext cx="156262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Case Law</a:t>
              </a:r>
              <a:endParaRPr lang="el-GR" sz="1600" b="1" dirty="0" smtClean="0"/>
            </a:p>
            <a:p>
              <a:pPr algn="ctr"/>
              <a:endParaRPr lang="en-US" sz="1600" dirty="0"/>
            </a:p>
          </p:txBody>
        </p:sp>
        <p:sp>
          <p:nvSpPr>
            <p:cNvPr id="13" name="Right Brace 12"/>
            <p:cNvSpPr/>
            <p:nvPr/>
          </p:nvSpPr>
          <p:spPr>
            <a:xfrm rot="16200000">
              <a:off x="4404625" y="407058"/>
              <a:ext cx="479077" cy="404505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64064" y="3625062"/>
            <a:ext cx="3387869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Όλες οι υποχρεώσεις που προκύπτουν από μια συμφωνία δεν φέρουν την ίδια βαρύτητα </a:t>
            </a:r>
            <a:endParaRPr lang="en-GB" sz="1400" dirty="0" smtClean="0"/>
          </a:p>
          <a:p>
            <a:pPr algn="ctr"/>
            <a:r>
              <a:rPr lang="el-GR" sz="1400" dirty="0" smtClean="0"/>
              <a:t> (</a:t>
            </a:r>
            <a:r>
              <a:rPr lang="en-GB" sz="1400" dirty="0" err="1" smtClean="0"/>
              <a:t>i</a:t>
            </a:r>
            <a:r>
              <a:rPr lang="en-GB" sz="1400" dirty="0" smtClean="0"/>
              <a:t>) </a:t>
            </a:r>
            <a:r>
              <a:rPr lang="en-US" sz="1400" dirty="0" smtClean="0"/>
              <a:t>Conditions</a:t>
            </a:r>
            <a:r>
              <a:rPr lang="el-GR" sz="1400" dirty="0" smtClean="0"/>
              <a:t> </a:t>
            </a:r>
          </a:p>
          <a:p>
            <a:pPr algn="ctr"/>
            <a:r>
              <a:rPr lang="el-GR" sz="1400" dirty="0" smtClean="0"/>
              <a:t> </a:t>
            </a:r>
            <a:r>
              <a:rPr lang="en-GB" sz="1400" b="1" dirty="0" smtClean="0"/>
              <a:t>(ii</a:t>
            </a:r>
            <a:r>
              <a:rPr lang="el-GR" sz="1400" b="1" dirty="0" smtClean="0"/>
              <a:t>) </a:t>
            </a:r>
            <a:r>
              <a:rPr lang="en-US" sz="1400" b="1" dirty="0" smtClean="0"/>
              <a:t>Warranties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64064" y="4832713"/>
            <a:ext cx="3387869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Ανάληψη υποχρέωσης από τον ασφαλισμένο </a:t>
            </a:r>
            <a:endParaRPr lang="en-GB" sz="1400" dirty="0" smtClean="0"/>
          </a:p>
          <a:p>
            <a:pPr algn="ctr"/>
            <a:r>
              <a:rPr lang="en-GB" sz="1400" dirty="0" smtClean="0"/>
              <a:t>(</a:t>
            </a:r>
            <a:r>
              <a:rPr lang="en-GB" sz="1400" dirty="0" err="1" smtClean="0"/>
              <a:t>i</a:t>
            </a:r>
            <a:r>
              <a:rPr lang="el-GR" sz="1400" dirty="0" smtClean="0"/>
              <a:t>) ως προς την ακρίβεια γεγονότων ή δηλώσεων, </a:t>
            </a:r>
            <a:r>
              <a:rPr lang="en-GB" sz="1400" dirty="0" smtClean="0"/>
              <a:t>(ii</a:t>
            </a:r>
            <a:r>
              <a:rPr lang="el-GR" sz="1400" dirty="0" smtClean="0"/>
              <a:t>) ως προς την συμπεριφορά του κατά τη διάρκεια της ασφάλισης</a:t>
            </a:r>
            <a:r>
              <a:rPr lang="en-US" sz="1400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2364" y="3229832"/>
            <a:ext cx="3387869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prstClr val="black"/>
                </a:solidFill>
              </a:rPr>
              <a:t>MIA 1906 -Insurance </a:t>
            </a:r>
            <a:r>
              <a:rPr lang="en-US" sz="1400" b="1" dirty="0">
                <a:solidFill>
                  <a:prstClr val="black"/>
                </a:solidFill>
              </a:rPr>
              <a:t>Act </a:t>
            </a:r>
            <a:r>
              <a:rPr lang="en-US" sz="1400" b="1" dirty="0" smtClean="0">
                <a:solidFill>
                  <a:prstClr val="black"/>
                </a:solidFill>
              </a:rPr>
              <a:t>2015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-1469645" y="1399233"/>
            <a:ext cx="8229600" cy="4703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Section 33 (MIA). </a:t>
            </a:r>
            <a:r>
              <a:rPr lang="en-US" sz="2400" b="1" dirty="0" smtClean="0">
                <a:solidFill>
                  <a:srgbClr val="FF0000"/>
                </a:solidFill>
              </a:rPr>
              <a:t>Nature of warranty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57691" y="2210551"/>
            <a:ext cx="5039734" cy="2480992"/>
          </a:xfrm>
          <a:solidFill>
            <a:srgbClr val="BABABA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en-US" sz="2000" dirty="0" smtClean="0"/>
              <a:t>(1) A </a:t>
            </a:r>
            <a:r>
              <a:rPr lang="en-US" sz="2000" b="1" dirty="0" smtClean="0"/>
              <a:t>warranty</a:t>
            </a:r>
            <a:r>
              <a:rPr lang="el-GR" sz="2000" b="1" dirty="0" smtClean="0"/>
              <a:t> </a:t>
            </a:r>
            <a:r>
              <a:rPr lang="el-GR" sz="2000" dirty="0" smtClean="0"/>
              <a:t>....</a:t>
            </a:r>
            <a:r>
              <a:rPr lang="en-US" sz="2000" dirty="0" smtClean="0"/>
              <a:t> means a promissory warranty, </a:t>
            </a:r>
            <a:r>
              <a:rPr lang="el-GR" sz="2000" dirty="0" smtClean="0"/>
              <a:t>....</a:t>
            </a:r>
            <a:r>
              <a:rPr lang="en-US" sz="2000" dirty="0" smtClean="0"/>
              <a:t> by which the assured </a:t>
            </a:r>
            <a:r>
              <a:rPr lang="en-US" sz="2000" b="1" dirty="0" smtClean="0"/>
              <a:t>undertakes</a:t>
            </a:r>
            <a:r>
              <a:rPr lang="en-US" sz="2000" dirty="0" smtClean="0"/>
              <a:t> that some particular thing shall or shall not be </a:t>
            </a:r>
            <a:r>
              <a:rPr lang="en-US" sz="2000" b="1" dirty="0" smtClean="0"/>
              <a:t>done,</a:t>
            </a:r>
            <a:r>
              <a:rPr lang="en-US" sz="2000" dirty="0" smtClean="0"/>
              <a:t> or that some condition shall be </a:t>
            </a:r>
            <a:r>
              <a:rPr lang="en-US" sz="2000" b="1" dirty="0" smtClean="0"/>
              <a:t>fulfilled</a:t>
            </a:r>
            <a:r>
              <a:rPr lang="en-US" sz="2000" dirty="0" smtClean="0"/>
              <a:t>, or whereby he </a:t>
            </a:r>
            <a:r>
              <a:rPr lang="en-US" sz="2000" b="1" dirty="0" smtClean="0"/>
              <a:t>affirms or negatives the existence </a:t>
            </a:r>
            <a:r>
              <a:rPr lang="en-US" sz="2000" dirty="0" smtClean="0"/>
              <a:t>of a particular state of facts.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08985" y="1478339"/>
            <a:ext cx="304555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έννοια παρέμεινε σταθερή για περισσότερο από ένα αιώνα.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8985" y="2554525"/>
            <a:ext cx="3045551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Παρά ταύτα, η ακαμψία και η αοριστία του όρου έκανε δύσκολη την προσαρμογή στον 21</a:t>
            </a:r>
            <a:r>
              <a:rPr lang="el-GR" sz="1600" baseline="30000" dirty="0" smtClean="0"/>
              <a:t>ο</a:t>
            </a:r>
            <a:r>
              <a:rPr lang="el-GR" sz="1600" dirty="0" smtClean="0"/>
              <a:t> αιώνα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8985" y="5455337"/>
            <a:ext cx="30455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UK Insurance Act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8985" y="3482057"/>
            <a:ext cx="304555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Διαφορετική έννοια από </a:t>
            </a:r>
            <a:r>
              <a:rPr lang="en-US" dirty="0" smtClean="0"/>
              <a:t>representations, conditions, innominate terms.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985" y="4557787"/>
            <a:ext cx="3045551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Διαφορετική προσέγγιση </a:t>
            </a:r>
            <a:r>
              <a:rPr lang="en-US" dirty="0" smtClean="0"/>
              <a:t>common law – civil law</a:t>
            </a:r>
            <a:r>
              <a:rPr lang="el-GR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5038" y="435058"/>
            <a:ext cx="62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 ΕΓΓΥΗΣΕΙΣ</a:t>
            </a:r>
            <a:endParaRPr lang="en-US" sz="2800" b="1" dirty="0">
              <a:solidFill>
                <a:srgbClr val="072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4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892364" y="430349"/>
            <a:ext cx="7207657" cy="9339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Representations</a:t>
            </a:r>
            <a:r>
              <a:rPr lang="el-GR" sz="2800" b="1" dirty="0" smtClean="0"/>
              <a:t> </a:t>
            </a:r>
            <a:r>
              <a:rPr lang="en-GB" sz="2800" b="1" dirty="0" err="1" smtClean="0"/>
              <a:t>vs</a:t>
            </a:r>
            <a:r>
              <a:rPr lang="en-GB" sz="2800" b="1" dirty="0" smtClean="0"/>
              <a:t> </a:t>
            </a:r>
            <a:r>
              <a:rPr lang="en-US" sz="2800" b="1" dirty="0" smtClean="0"/>
              <a:t>Warranties</a:t>
            </a:r>
            <a:endParaRPr lang="el-GR" sz="2800" b="1" dirty="0"/>
          </a:p>
          <a:p>
            <a:endParaRPr lang="el-GR" sz="2800" b="1" dirty="0" smtClean="0">
              <a:solidFill>
                <a:srgbClr val="072956"/>
              </a:solidFill>
            </a:endParaRPr>
          </a:p>
          <a:p>
            <a:r>
              <a:rPr lang="el-GR" sz="1400" b="1" dirty="0" smtClean="0">
                <a:solidFill>
                  <a:srgbClr val="072956"/>
                </a:solidFill>
              </a:rPr>
              <a:t> </a:t>
            </a:r>
            <a:endParaRPr lang="el-GR" sz="1400" b="1" dirty="0">
              <a:solidFill>
                <a:srgbClr val="072956"/>
              </a:solidFill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317489" y="1567523"/>
            <a:ext cx="3022033" cy="5619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err="1" smtClean="0"/>
              <a:t>Pawson</a:t>
            </a:r>
            <a:r>
              <a:rPr lang="en-US" sz="2000" i="1" dirty="0" smtClean="0"/>
              <a:t> v. Watson (1778)</a:t>
            </a:r>
            <a:endParaRPr lang="el-G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7489" y="2010779"/>
            <a:ext cx="3022033" cy="36009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Το πλοίο έπρεπε να φέρει 12 κανόνια και πλήρωμα 20 ναυτών. Κατά τον απόπλου έφερε 10 κανόνια και πλήρωμα 16 ναυτών. </a:t>
            </a:r>
          </a:p>
          <a:p>
            <a:pPr algn="just"/>
            <a:endParaRPr lang="el-GR" dirty="0"/>
          </a:p>
          <a:p>
            <a:pPr algn="just"/>
            <a:r>
              <a:rPr lang="el-GR" sz="1400" dirty="0" smtClean="0"/>
              <a:t>Η </a:t>
            </a:r>
            <a:r>
              <a:rPr lang="el-GR" sz="1400" b="1" dirty="0" smtClean="0"/>
              <a:t>δήλωση</a:t>
            </a:r>
            <a:r>
              <a:rPr lang="el-GR" sz="1400" dirty="0" smtClean="0"/>
              <a:t> δεν είχε ενσωματωθεί στη σύμβαση ασφάλισης και επρόκειτο </a:t>
            </a:r>
            <a:r>
              <a:rPr lang="el-GR" sz="1400" b="1" dirty="0" smtClean="0"/>
              <a:t>για απλή δήλωση </a:t>
            </a:r>
            <a:r>
              <a:rPr lang="en-US" sz="1400" b="1" dirty="0" smtClean="0"/>
              <a:t>(representation)</a:t>
            </a:r>
            <a:r>
              <a:rPr lang="el-GR" sz="1400" dirty="0" smtClean="0"/>
              <a:t> και όχι </a:t>
            </a:r>
            <a:r>
              <a:rPr lang="el-GR" sz="1400" b="1" dirty="0" smtClean="0"/>
              <a:t>εγγύηση </a:t>
            </a:r>
            <a:r>
              <a:rPr lang="en-US" sz="1400" b="1" dirty="0" smtClean="0"/>
              <a:t>(warranty</a:t>
            </a:r>
            <a:r>
              <a:rPr lang="el-GR" sz="1400" b="1" dirty="0" smtClean="0"/>
              <a:t>)</a:t>
            </a:r>
            <a:r>
              <a:rPr lang="el-GR" sz="1400" dirty="0" smtClean="0"/>
              <a:t> από την πλευρά του ασφαλισμένου.</a:t>
            </a:r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«</a:t>
            </a:r>
            <a:r>
              <a:rPr lang="en-US" sz="1400" dirty="0" smtClean="0"/>
              <a:t>… </a:t>
            </a:r>
            <a:r>
              <a:rPr lang="en-US" sz="1400" b="1" dirty="0" smtClean="0"/>
              <a:t>a warranty </a:t>
            </a:r>
            <a:r>
              <a:rPr lang="en-US" sz="1400" dirty="0" smtClean="0"/>
              <a:t>inserted in a policy must be </a:t>
            </a:r>
            <a:r>
              <a:rPr lang="en-US" sz="1400" b="1" dirty="0" smtClean="0"/>
              <a:t>literally and strictly complied with</a:t>
            </a:r>
            <a:r>
              <a:rPr lang="en-US" sz="1400" dirty="0" smtClean="0"/>
              <a:t>. A </a:t>
            </a:r>
            <a:r>
              <a:rPr lang="en-US" sz="1400" b="1" dirty="0" smtClean="0"/>
              <a:t>representation</a:t>
            </a:r>
            <a:r>
              <a:rPr lang="en-US" sz="1400" dirty="0" smtClean="0"/>
              <a:t> need only be </a:t>
            </a:r>
            <a:r>
              <a:rPr lang="en-US" sz="1400" b="1" u="sng" dirty="0" smtClean="0"/>
              <a:t>substantially</a:t>
            </a:r>
            <a:r>
              <a:rPr lang="en-US" sz="1400" b="1" dirty="0" smtClean="0"/>
              <a:t> performed.</a:t>
            </a:r>
            <a:r>
              <a:rPr lang="el-GR" sz="1400" dirty="0" smtClean="0"/>
              <a:t>» </a:t>
            </a:r>
          </a:p>
          <a:p>
            <a:endParaRPr lang="en-US" sz="1400" dirty="0"/>
          </a:p>
        </p:txBody>
      </p:sp>
      <p:sp>
        <p:nvSpPr>
          <p:cNvPr id="10" name="1 - Τίτλος"/>
          <p:cNvSpPr txBox="1">
            <a:spLocks/>
          </p:cNvSpPr>
          <p:nvPr/>
        </p:nvSpPr>
        <p:spPr>
          <a:xfrm>
            <a:off x="4586105" y="1567523"/>
            <a:ext cx="3725717" cy="40908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De Hahn v. Hartley (1786)</a:t>
            </a:r>
            <a:endParaRPr lang="el-GR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82210" y="2010779"/>
            <a:ext cx="3329612" cy="28931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Η ασφαλιστική σύμβαση προέβλεπε ότι το πλοίο θα αναχωρούσε με πλήρωμα 50 ναυτών. Απέπλευσε με πλήρωμα 46 και παρά του ότι αργότερα προστέθηκαν 6 ναύτες, κρίθηκε ότι υπήρξε παράβαση της </a:t>
            </a:r>
            <a:r>
              <a:rPr lang="el-GR" sz="1400" b="1" dirty="0" smtClean="0"/>
              <a:t>εγγύησης.</a:t>
            </a:r>
          </a:p>
          <a:p>
            <a:pPr algn="just"/>
            <a:endParaRPr lang="el-GR" sz="1400" dirty="0" smtClean="0"/>
          </a:p>
          <a:p>
            <a:pPr algn="just"/>
            <a:r>
              <a:rPr lang="el-GR" sz="1400" i="1" dirty="0" smtClean="0"/>
              <a:t>«</a:t>
            </a:r>
            <a:r>
              <a:rPr lang="en-US" sz="1400" i="1" dirty="0" smtClean="0"/>
              <a:t>there is a material distinction between a </a:t>
            </a:r>
            <a:r>
              <a:rPr lang="en-US" sz="1400" b="1" i="1" dirty="0" smtClean="0"/>
              <a:t>warranty </a:t>
            </a:r>
            <a:r>
              <a:rPr lang="en-US" sz="1400" i="1" dirty="0" smtClean="0"/>
              <a:t>and a representation….. The very meaning of a warranty is to preclude all questions whether it has been substantially complied with. It must be </a:t>
            </a:r>
            <a:r>
              <a:rPr lang="en-US" sz="1400" b="1" i="1" u="sng" dirty="0" smtClean="0"/>
              <a:t>literally</a:t>
            </a:r>
            <a:r>
              <a:rPr lang="en-US" sz="1400" i="1" dirty="0" smtClean="0"/>
              <a:t> so</a:t>
            </a:r>
            <a:r>
              <a:rPr lang="el-GR" sz="1400" dirty="0" smtClean="0"/>
              <a:t>»</a:t>
            </a:r>
            <a:r>
              <a:rPr lang="en-US" sz="1400" b="1" dirty="0" smtClean="0"/>
              <a:t>.</a:t>
            </a:r>
            <a:endParaRPr lang="el-GR" sz="1400" b="1" i="1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0393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811" y="470333"/>
            <a:ext cx="55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ΕΙΔΗ ΕΓΓΥΗΣΕΩΝ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1499" y="1261599"/>
            <a:ext cx="572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Ι. Ρητές Εγγυήσεις (</a:t>
            </a:r>
            <a:r>
              <a:rPr lang="en-US" sz="2400" b="1" dirty="0" smtClean="0"/>
              <a:t>Express Warranties</a:t>
            </a:r>
            <a:r>
              <a:rPr lang="el-GR" sz="2400" b="1" dirty="0" smtClean="0"/>
              <a:t>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4388" y="2047834"/>
            <a:ext cx="2025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Section 35</a:t>
            </a:r>
            <a:r>
              <a:rPr lang="el-GR" sz="1600" b="1" dirty="0" smtClean="0"/>
              <a:t> ΜΙΑ 1906</a:t>
            </a:r>
            <a:endParaRPr lang="en-US" sz="1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5731" y="2516266"/>
            <a:ext cx="2986756" cy="2893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 smtClean="0"/>
              <a:t>An express warranty may be in any form of words from which the intention to warrant is to be inferred.</a:t>
            </a:r>
            <a:endParaRPr lang="el-GR" sz="1400" dirty="0" smtClean="0"/>
          </a:p>
          <a:p>
            <a:pPr marL="342900" indent="-342900">
              <a:buFontTx/>
              <a:buAutoNum type="arabicParenBoth"/>
            </a:pPr>
            <a:r>
              <a:rPr lang="en-US" sz="1400" dirty="0" smtClean="0"/>
              <a:t>An express warranty must be included in, or written upon, the policy, or must be contained in some document incorporated by reference into the policy.</a:t>
            </a:r>
            <a:endParaRPr lang="el-GR" sz="1400" dirty="0" smtClean="0"/>
          </a:p>
          <a:p>
            <a:pPr marL="342900" indent="-342900">
              <a:buFontTx/>
              <a:buAutoNum type="arabicParenBoth"/>
            </a:pPr>
            <a:r>
              <a:rPr lang="en-US" sz="1400" dirty="0" smtClean="0"/>
              <a:t>An express warranty does not exclude an implied warranty, unless it be inconsistent therewith.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2523" y="1948844"/>
            <a:ext cx="304555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Καταχωρούνται ρητά στο ασφαλιστήριο και αποτελούν τμήμα αυτού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2523" y="3025030"/>
            <a:ext cx="3045551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Υπόκεινται σε ερμηνεία σε περίπτωση διαφωνίας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2523" y="3823224"/>
            <a:ext cx="304555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ερμηνεία γίνεται κυρίως με βάση την ακριβή έννοια και λιγότερο με βάση τη λογική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2523" y="5028292"/>
            <a:ext cx="3045551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Απαιτείται ακριβής και κυριολεκτική εκπλήρωση</a:t>
            </a:r>
          </a:p>
        </p:txBody>
      </p:sp>
    </p:spTree>
    <p:extLst>
      <p:ext uri="{BB962C8B-B14F-4D97-AF65-F5344CB8AC3E}">
        <p14:creationId xmlns:p14="http://schemas.microsoft.com/office/powerpoint/2010/main" xmlns="" val="18081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3811" y="470333"/>
            <a:ext cx="55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ΕΙΔΗ ΕΓΓΥΗΣΕΩΝ 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6500" y="1261599"/>
            <a:ext cx="728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Ι. Ρητές Εγγυήσεις (</a:t>
            </a:r>
            <a:r>
              <a:rPr lang="en-US" sz="2400" b="1" dirty="0" smtClean="0"/>
              <a:t>Express Warranties</a:t>
            </a:r>
            <a:r>
              <a:rPr lang="el-GR" sz="2400" b="1" dirty="0" smtClean="0"/>
              <a:t>)</a:t>
            </a:r>
            <a:r>
              <a:rPr lang="en-US" sz="2400" b="1" dirty="0" smtClean="0"/>
              <a:t>,</a:t>
            </a:r>
            <a:r>
              <a:rPr lang="en-GB" sz="2400" b="1" dirty="0" smtClean="0"/>
              <a:t> </a:t>
            </a:r>
            <a:r>
              <a:rPr lang="el-GR" sz="2400" b="1" dirty="0" smtClean="0"/>
              <a:t>συνέχεια....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08" y="2516266"/>
            <a:ext cx="2986756" cy="17543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(Ι)   </a:t>
            </a:r>
            <a:r>
              <a:rPr lang="el-GR" dirty="0" smtClean="0"/>
              <a:t>Γεωγραφικά Όρια</a:t>
            </a:r>
          </a:p>
          <a:p>
            <a:endParaRPr lang="el-GR" dirty="0" smtClean="0"/>
          </a:p>
          <a:p>
            <a:r>
              <a:rPr lang="el-GR" b="1" dirty="0" smtClean="0"/>
              <a:t>(ΙΙ)  </a:t>
            </a:r>
            <a:r>
              <a:rPr lang="el-GR" dirty="0" smtClean="0"/>
              <a:t>Αποκλεισμός τοποθεσιών</a:t>
            </a:r>
          </a:p>
          <a:p>
            <a:endParaRPr lang="el-GR" dirty="0" smtClean="0"/>
          </a:p>
          <a:p>
            <a:r>
              <a:rPr lang="el-GR" b="1" dirty="0" smtClean="0"/>
              <a:t>(ΙΙΙ) </a:t>
            </a:r>
            <a:r>
              <a:rPr lang="el-GR" dirty="0" smtClean="0"/>
              <a:t>Αποκλεισμός χρονικών περιόδων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49409" y="1882066"/>
            <a:ext cx="298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Περιορισμοί στην πλοήγηση</a:t>
            </a:r>
          </a:p>
          <a:p>
            <a:pPr algn="ctr"/>
            <a:r>
              <a:rPr lang="el-GR" b="1" dirty="0" smtClean="0"/>
              <a:t>(</a:t>
            </a:r>
            <a:r>
              <a:rPr lang="en-GB" b="1" dirty="0" smtClean="0"/>
              <a:t>Limits of navigation)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44984" y="3174728"/>
            <a:ext cx="2986756" cy="2031325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(Ι) </a:t>
            </a:r>
            <a:r>
              <a:rPr lang="el-GR" dirty="0" smtClean="0"/>
              <a:t>Εγγύηση ότι το πλοίο είναι ασφαλές σε συγκεκριμένη ημερομηνία.</a:t>
            </a:r>
          </a:p>
          <a:p>
            <a:endParaRPr lang="el-GR" dirty="0" smtClean="0"/>
          </a:p>
          <a:p>
            <a:r>
              <a:rPr lang="el-GR" b="1" dirty="0" smtClean="0"/>
              <a:t>(ΙΙ) </a:t>
            </a:r>
            <a:r>
              <a:rPr lang="el-GR" dirty="0" smtClean="0"/>
              <a:t>Εγγύηση ύπαρξης του πλοίου «στο λιμάνι» σε συγκεκριμένη ημερομηνία.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244984" y="1995230"/>
            <a:ext cx="2986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Ασφάλεια σε συγκεκριμένο χρόνο &amp; τόπο</a:t>
            </a:r>
            <a:endParaRPr lang="en-GB" b="1" dirty="0" smtClean="0"/>
          </a:p>
          <a:p>
            <a:pPr algn="ctr"/>
            <a:r>
              <a:rPr lang="en-GB" b="1" dirty="0" smtClean="0"/>
              <a:t>(…at a particular time and place)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13953" y="3195655"/>
            <a:ext cx="2505109" cy="3416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(Ι) </a:t>
            </a:r>
            <a:r>
              <a:rPr lang="el-GR" dirty="0" smtClean="0"/>
              <a:t>Απόπλους μέχρι συγκεκριμένη ημερομηνία.</a:t>
            </a:r>
          </a:p>
          <a:p>
            <a:endParaRPr lang="el-GR" b="1" dirty="0"/>
          </a:p>
          <a:p>
            <a:r>
              <a:rPr lang="el-GR" b="1" dirty="0" smtClean="0"/>
              <a:t>(</a:t>
            </a:r>
            <a:r>
              <a:rPr lang="en-GB" b="1" dirty="0" smtClean="0"/>
              <a:t>I</a:t>
            </a:r>
            <a:r>
              <a:rPr lang="el-GR" b="1" dirty="0" smtClean="0"/>
              <a:t>Ι)</a:t>
            </a:r>
            <a:r>
              <a:rPr lang="el-GR" dirty="0" smtClean="0"/>
              <a:t> Απόπλους από συγκεκριμένο λιμάνι</a:t>
            </a:r>
          </a:p>
          <a:p>
            <a:endParaRPr lang="el-GR" dirty="0" smtClean="0"/>
          </a:p>
          <a:p>
            <a:r>
              <a:rPr lang="el-GR" b="1" dirty="0" smtClean="0"/>
              <a:t>(</a:t>
            </a:r>
            <a:r>
              <a:rPr lang="en-GB" b="1" dirty="0" smtClean="0"/>
              <a:t>I</a:t>
            </a:r>
            <a:r>
              <a:rPr lang="el-GR" b="1" dirty="0" smtClean="0"/>
              <a:t>ΙΙ) </a:t>
            </a:r>
            <a:r>
              <a:rPr lang="el-GR" dirty="0" smtClean="0"/>
              <a:t>Σημαντική κυρίως όταν επηρεάζεται η ασφάλεια του πλοίου από μετεωρολογικές συνθήκες. 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6231740" y="1995230"/>
            <a:ext cx="2986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Εγγύηση  Απόπλου</a:t>
            </a:r>
            <a:endParaRPr lang="en-GB" b="1" dirty="0" smtClean="0"/>
          </a:p>
          <a:p>
            <a:pPr algn="ctr"/>
            <a:r>
              <a:rPr lang="en-GB" b="1" dirty="0" smtClean="0"/>
              <a:t>(…as to time of sailing)</a:t>
            </a:r>
          </a:p>
          <a:p>
            <a:pPr algn="ctr"/>
            <a:r>
              <a:rPr lang="en-GB" b="1" dirty="0" smtClean="0"/>
              <a:t>(…to depart or to sail from)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073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3811" y="470333"/>
            <a:ext cx="55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ΕΙΔΗ ΕΓΓΥΗΣΕΩΝ 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1499" y="1285115"/>
            <a:ext cx="6364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ΙΙ. Σιωπηρές  Εγγυήσεις (Ι</a:t>
            </a:r>
            <a:r>
              <a:rPr lang="en-GB" sz="2400" b="1" dirty="0" err="1" smtClean="0"/>
              <a:t>mplied</a:t>
            </a:r>
            <a:r>
              <a:rPr lang="en-GB" sz="2400" b="1" dirty="0" smtClean="0"/>
              <a:t> </a:t>
            </a:r>
            <a:r>
              <a:rPr lang="en-US" sz="2400" b="1" dirty="0" smtClean="0"/>
              <a:t>Warranties</a:t>
            </a:r>
            <a:r>
              <a:rPr lang="el-GR" sz="2400" b="1" dirty="0" smtClean="0"/>
              <a:t>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08" y="2516266"/>
            <a:ext cx="2986756" cy="25545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“Where insurable property, whether ship or goods, is expressly warranted neutral, there is an implied condition that the property shall have a neutral character at the commencement of the risk, and that, so far as the assured can control the matter, its neutral character shall be preserved during the risk.”</a:t>
            </a:r>
            <a:endParaRPr lang="el-G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69935"/>
            <a:ext cx="327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</a:t>
            </a:r>
            <a:r>
              <a:rPr lang="en-GB" b="1" dirty="0" smtClean="0"/>
              <a:t>O</a:t>
            </a:r>
            <a:r>
              <a:rPr lang="el-GR" b="1" dirty="0" smtClean="0"/>
              <a:t>υδετερότητα (</a:t>
            </a:r>
            <a:r>
              <a:rPr lang="en-US" b="1" dirty="0" smtClean="0"/>
              <a:t>Neutrality) </a:t>
            </a:r>
            <a:r>
              <a:rPr lang="el-GR" b="1" dirty="0" smtClean="0"/>
              <a:t>αρθ. 36 </a:t>
            </a:r>
            <a:r>
              <a:rPr lang="en-US" b="1" dirty="0" smtClean="0"/>
              <a:t>MIA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44983" y="3174728"/>
            <a:ext cx="3268969" cy="2800766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60363" lvl="1" indent="50800" fontAlgn="base">
              <a:buNone/>
              <a:tabLst>
                <a:tab pos="360363" algn="l"/>
              </a:tabLst>
            </a:pPr>
            <a:r>
              <a:rPr lang="en-US" sz="1600" b="1" i="1" dirty="0" err="1"/>
              <a:t>Seavision</a:t>
            </a:r>
            <a:r>
              <a:rPr lang="en-US" sz="1600" b="1" i="1" dirty="0"/>
              <a:t> Investments SA </a:t>
            </a:r>
            <a:r>
              <a:rPr lang="en-US" sz="1600" b="1" i="1" dirty="0" smtClean="0"/>
              <a:t>v</a:t>
            </a:r>
            <a:r>
              <a:rPr lang="en-GB" sz="1600" b="1" i="1" dirty="0"/>
              <a:t>s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Evennett</a:t>
            </a:r>
            <a:r>
              <a:rPr lang="en-US" sz="1600" b="1" i="1" dirty="0"/>
              <a:t> (The</a:t>
            </a:r>
            <a:r>
              <a:rPr lang="el-GR" sz="1600" b="1" i="1" dirty="0"/>
              <a:t> </a:t>
            </a:r>
            <a:r>
              <a:rPr lang="en-US" sz="1600" b="1" i="1" dirty="0"/>
              <a:t>Tiburon), 1990:</a:t>
            </a:r>
            <a:r>
              <a:rPr lang="el-GR" sz="1600" b="1" i="1" dirty="0"/>
              <a:t> </a:t>
            </a:r>
            <a:r>
              <a:rPr lang="el-GR" sz="1600" i="1" dirty="0"/>
              <a:t>Ευθύνη του ασφαλειομεσίτη (</a:t>
            </a:r>
            <a:r>
              <a:rPr lang="en-US" sz="1600" i="1" dirty="0"/>
              <a:t>broker)</a:t>
            </a:r>
            <a:r>
              <a:rPr lang="el-GR" sz="1600" i="1" dirty="0"/>
              <a:t> λόγω μη ασφαλιστικής κάλυψης του πλοιοκτήτη από τους τελικούς ασφαλιστές (</a:t>
            </a:r>
            <a:r>
              <a:rPr lang="en-US" sz="1600" i="1" dirty="0"/>
              <a:t>following underwriters</a:t>
            </a:r>
            <a:r>
              <a:rPr lang="el-GR" sz="1600" i="1" dirty="0"/>
              <a:t>). Το πλοίο έφερε σημαία Παναμά αλλά η σύμβαση ανέφερε: «Η σύμβαση επεκτείνεται μόνο σε πλοία υπό Γερμανική σημαία».</a:t>
            </a:r>
            <a:endParaRPr lang="el-GR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44984" y="2516266"/>
            <a:ext cx="298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Απουσία Εγγύησης Εθνικότητας</a:t>
            </a:r>
            <a:r>
              <a:rPr lang="en-US" b="1" dirty="0" smtClean="0"/>
              <a:t>, </a:t>
            </a:r>
            <a:r>
              <a:rPr lang="el-GR" b="1" dirty="0" smtClean="0"/>
              <a:t>αρθ</a:t>
            </a:r>
            <a:r>
              <a:rPr lang="en-US" b="1" dirty="0" smtClean="0"/>
              <a:t>.</a:t>
            </a:r>
            <a:r>
              <a:rPr lang="el-GR" b="1" dirty="0" smtClean="0"/>
              <a:t>37 </a:t>
            </a:r>
            <a:r>
              <a:rPr lang="en-US" b="1" dirty="0" smtClean="0"/>
              <a:t>MIA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61088" y="2646353"/>
            <a:ext cx="298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Αξιοπλοΐα (</a:t>
            </a:r>
            <a:r>
              <a:rPr lang="en-US" b="1" dirty="0" smtClean="0">
                <a:solidFill>
                  <a:srgbClr val="FF0000"/>
                </a:solidFill>
              </a:rPr>
              <a:t>Seaworthiness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r>
              <a:rPr lang="el-GR" dirty="0" smtClean="0">
                <a:solidFill>
                  <a:srgbClr val="FF0000"/>
                </a:solidFill>
              </a:rPr>
              <a:t>, </a:t>
            </a:r>
            <a:r>
              <a:rPr lang="el-GR" b="1" dirty="0" smtClean="0">
                <a:solidFill>
                  <a:srgbClr val="FF0000"/>
                </a:solidFill>
              </a:rPr>
              <a:t>αρ</a:t>
            </a:r>
            <a:r>
              <a:rPr lang="en-US" b="1" dirty="0" smtClean="0">
                <a:solidFill>
                  <a:srgbClr val="FF0000"/>
                </a:solidFill>
              </a:rPr>
              <a:t>. 39(1) MIA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288" y="532319"/>
            <a:ext cx="604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72956"/>
                </a:solidFill>
              </a:rPr>
              <a:t>Αξιοπλοΐα (</a:t>
            </a:r>
            <a:r>
              <a:rPr lang="en-US" sz="2800" b="1" dirty="0" smtClean="0">
                <a:solidFill>
                  <a:srgbClr val="072956"/>
                </a:solidFill>
              </a:rPr>
              <a:t>Seaworthiness</a:t>
            </a:r>
            <a:r>
              <a:rPr lang="en-GB" sz="2800" b="1" dirty="0">
                <a:solidFill>
                  <a:srgbClr val="072956"/>
                </a:solidFill>
              </a:rPr>
              <a:t>)</a:t>
            </a:r>
            <a:endParaRPr lang="en-US" sz="2800" b="1" dirty="0">
              <a:solidFill>
                <a:srgbClr val="0729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08" y="6286616"/>
            <a:ext cx="183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6 A</a:t>
            </a:r>
            <a:r>
              <a:rPr lang="el-GR" sz="1400" b="1" dirty="0" smtClean="0">
                <a:solidFill>
                  <a:srgbClr val="FFFFFF"/>
                </a:solidFill>
              </a:rPr>
              <a:t>πριλίου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155" y="6132727"/>
            <a:ext cx="47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«Ναυτασφαλίσεις: από τη θεωρία στην πράξη»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FFFFFF"/>
                </a:solidFill>
              </a:rPr>
              <a:t>ΙΔΡΥΜΑ ΑΙΚΑΤΕΡΙΝΗΣ ΛΑΣΚΑΡΙΔΗ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8" y="1443841"/>
            <a:ext cx="8715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Η αξιοπλοΐα είναι όρος σχετικός και ελαστικός και αφορά του </a:t>
            </a:r>
            <a:r>
              <a:rPr lang="el-GR" u="sng" dirty="0"/>
              <a:t>συνήθεις κινδύνους</a:t>
            </a:r>
            <a:r>
              <a:rPr lang="el-GR" dirty="0"/>
              <a:t> και εξετάζεται </a:t>
            </a:r>
            <a:r>
              <a:rPr lang="en-US" i="1" dirty="0"/>
              <a:t>in </a:t>
            </a:r>
            <a:r>
              <a:rPr lang="en-US" i="1" dirty="0" err="1"/>
              <a:t>concreto</a:t>
            </a:r>
            <a:r>
              <a:rPr lang="el-GR" dirty="0"/>
              <a:t>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Συμπεριλαμβάνει</a:t>
            </a:r>
            <a:r>
              <a:rPr lang="el-GR" dirty="0"/>
              <a:t>: </a:t>
            </a:r>
          </a:p>
          <a:p>
            <a:pPr lvl="1" algn="just"/>
            <a:r>
              <a:rPr lang="el-GR" dirty="0"/>
              <a:t>α) μηχανικό εξοπλισμό </a:t>
            </a:r>
          </a:p>
          <a:p>
            <a:pPr lvl="1" algn="just"/>
            <a:r>
              <a:rPr lang="el-GR" dirty="0"/>
              <a:t>β) επαρκές και ικανό πλήρωμα</a:t>
            </a:r>
          </a:p>
          <a:p>
            <a:pPr lvl="1" algn="just"/>
            <a:r>
              <a:rPr lang="el-GR" dirty="0"/>
              <a:t>γ) επαρκή και ποιοτικά καύσιμα</a:t>
            </a:r>
          </a:p>
          <a:p>
            <a:pPr lvl="1" algn="just"/>
            <a:r>
              <a:rPr lang="el-GR" dirty="0"/>
              <a:t>δ) σωστή στοιβασία </a:t>
            </a:r>
            <a:r>
              <a:rPr lang="el-GR" dirty="0" smtClean="0"/>
              <a:t>φορτίου</a:t>
            </a:r>
            <a:endParaRPr lang="en-GB" dirty="0" smtClean="0"/>
          </a:p>
          <a:p>
            <a:pPr lvl="1" algn="just"/>
            <a:endParaRPr lang="el-GR" u="sng" dirty="0"/>
          </a:p>
        </p:txBody>
      </p:sp>
      <p:sp>
        <p:nvSpPr>
          <p:cNvPr id="7" name="Rectangle 6"/>
          <p:cNvSpPr/>
          <p:nvPr/>
        </p:nvSpPr>
        <p:spPr>
          <a:xfrm>
            <a:off x="149408" y="4029164"/>
            <a:ext cx="758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256032" algn="just">
              <a:buClr>
                <a:schemeClr val="accent3"/>
              </a:buClr>
            </a:pPr>
            <a:r>
              <a:rPr lang="el-GR" dirty="0"/>
              <a:t>Η γνώση του Ασφαλισμένου είναι αδιάφορη</a:t>
            </a:r>
            <a:r>
              <a:rPr lang="el-GR" dirty="0" smtClean="0"/>
              <a:t>.</a:t>
            </a:r>
            <a:endParaRPr lang="en-GB" dirty="0" smtClean="0"/>
          </a:p>
          <a:p>
            <a:pPr marL="365760" lvl="1" indent="-256032" algn="just">
              <a:buClr>
                <a:schemeClr val="accent3"/>
              </a:buClr>
            </a:pPr>
            <a:endParaRPr lang="el-GR" dirty="0"/>
          </a:p>
          <a:p>
            <a:pPr marL="365760" lvl="1" indent="-256032" algn="just">
              <a:buClr>
                <a:schemeClr val="accent3"/>
              </a:buClr>
            </a:pPr>
            <a:r>
              <a:rPr lang="el-GR" dirty="0"/>
              <a:t>Μπορεί να αποκλεισθεί μόνο με ρητό και σαφή τρόπο στη </a:t>
            </a:r>
            <a:r>
              <a:rPr lang="el-GR" dirty="0" smtClean="0"/>
              <a:t>σύμβαση</a:t>
            </a:r>
            <a:endParaRPr lang="en-GB" dirty="0" smtClean="0"/>
          </a:p>
          <a:p>
            <a:pPr marL="365760" lvl="1" indent="-256032" algn="just">
              <a:buClr>
                <a:schemeClr val="accent3"/>
              </a:buClr>
            </a:pPr>
            <a:r>
              <a:rPr lang="el-GR" dirty="0" smtClean="0"/>
              <a:t>ασφάλισης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449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Antapasis_201604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Antapasis_20160406.thmx</Template>
  <TotalTime>381</TotalTime>
  <Words>1883</Words>
  <Application>Microsoft Office PowerPoint</Application>
  <PresentationFormat>Προβολή στην οθόνη (4:3)</PresentationFormat>
  <Paragraphs>220</Paragraphs>
  <Slides>16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Antapasis_20160406</vt:lpstr>
      <vt:lpstr>Η έννοια των εγγυήσεων (warranties) στη ναυτική ασφάλιση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Company>NCSRS and UoA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Aspasia  Destouni</dc:creator>
  <cp:lastModifiedBy>Michael Antapasis</cp:lastModifiedBy>
  <cp:revision>79</cp:revision>
  <dcterms:created xsi:type="dcterms:W3CDTF">2016-04-05T17:27:54Z</dcterms:created>
  <dcterms:modified xsi:type="dcterms:W3CDTF">2016-04-07T11:29:29Z</dcterms:modified>
</cp:coreProperties>
</file>