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330" r:id="rId3"/>
    <p:sldId id="278" r:id="rId4"/>
    <p:sldId id="258" r:id="rId5"/>
    <p:sldId id="279" r:id="rId6"/>
    <p:sldId id="334" r:id="rId7"/>
    <p:sldId id="281" r:id="rId8"/>
    <p:sldId id="283" r:id="rId9"/>
    <p:sldId id="284" r:id="rId10"/>
    <p:sldId id="288" r:id="rId11"/>
    <p:sldId id="289" r:id="rId12"/>
    <p:sldId id="291" r:id="rId13"/>
    <p:sldId id="310" r:id="rId14"/>
    <p:sldId id="311" r:id="rId15"/>
    <p:sldId id="331" r:id="rId16"/>
    <p:sldId id="313" r:id="rId17"/>
    <p:sldId id="314" r:id="rId18"/>
    <p:sldId id="315" r:id="rId19"/>
    <p:sldId id="329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4" autoAdjust="0"/>
    <p:restoredTop sz="95958" autoAdjust="0"/>
  </p:normalViewPr>
  <p:slideViewPr>
    <p:cSldViewPr>
      <p:cViewPr varScale="1">
        <p:scale>
          <a:sx n="111" d="100"/>
          <a:sy n="111" d="100"/>
        </p:scale>
        <p:origin x="16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to_sgritz:Da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diamant:Desktop:&#913;&#960;&#972;&#966;&#959;&#953;&#964;&#959;&#953;:2015_Data%20and%20Presentations:10_Chios_DSTT:AEGEAN_DSTT_2015_ALUMN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Sheet1!$B$5:$B$7</c:f>
              <c:strCache>
                <c:ptCount val="3"/>
                <c:pt idx="0">
                  <c:v>Εργάζονται</c:v>
                </c:pt>
                <c:pt idx="1">
                  <c:v>Δεν εργάζονται</c:v>
                </c:pt>
                <c:pt idx="2">
                  <c:v>Δεν έχουν εργαστεί ποτέ</c:v>
                </c:pt>
              </c:strCache>
            </c:strRef>
          </c:cat>
          <c:val>
            <c:numRef>
              <c:f>Sheet1!$C$5:$C$7</c:f>
              <c:numCache>
                <c:formatCode>General</c:formatCode>
                <c:ptCount val="3"/>
                <c:pt idx="0">
                  <c:v>192.0</c:v>
                </c:pt>
                <c:pt idx="1">
                  <c:v>24.0</c:v>
                </c:pt>
                <c:pt idx="2">
                  <c:v>21.0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5172530708895"/>
          <c:y val="0.165968661511999"/>
          <c:w val="0.765727860300364"/>
          <c:h val="0.751103858008715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6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0.0344441838318952"/>
                  <c:y val="0.01197284725530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524940528936443"/>
                  <c:y val="0.043010412863782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827560282513284"/>
                  <c:y val="0.0078404341690142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65008219776588"/>
                  <c:y val="0.35438864156899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058250553313737"/>
                  <c:y val="-0.036687817783350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13318265857908"/>
                  <c:y val="0.027603806244085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Σύνολα!$F$7:$F$12</c:f>
              <c:strCache>
                <c:ptCount val="6"/>
                <c:pt idx="0">
                  <c:v>Εργάζονται</c:v>
                </c:pt>
                <c:pt idx="1">
                  <c:v>Δεν εργάζονται τώρα</c:v>
                </c:pt>
                <c:pt idx="2">
                  <c:v>Δεν έχουν εργαστεί ποτέ</c:v>
                </c:pt>
                <c:pt idx="3">
                  <c:v>Στρατιωτική θητεία</c:v>
                </c:pt>
                <c:pt idx="4">
                  <c:v>Μεταπτυχιακό/Διδακτορικό (χωρίς παράλληλη αμειβόμενη απασχόληση)</c:v>
                </c:pt>
                <c:pt idx="5">
                  <c:v>Μεταπτυχιακό/Διδακτορικό (με παράλληλη αμειβόμενη απασχόληση)</c:v>
                </c:pt>
              </c:strCache>
            </c:strRef>
          </c:cat>
          <c:val>
            <c:numRef>
              <c:f>Σύνολα!$G$7:$G$12</c:f>
              <c:numCache>
                <c:formatCode>General</c:formatCode>
                <c:ptCount val="6"/>
                <c:pt idx="0">
                  <c:v>284.0</c:v>
                </c:pt>
                <c:pt idx="1">
                  <c:v>26.0</c:v>
                </c:pt>
                <c:pt idx="2">
                  <c:v>7.0</c:v>
                </c:pt>
                <c:pt idx="3">
                  <c:v>0.0</c:v>
                </c:pt>
                <c:pt idx="4">
                  <c:v>7.0</c:v>
                </c:pt>
                <c:pt idx="5">
                  <c:v>14.0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256029878644823"/>
          <c:y val="0.0575329672177694"/>
          <c:w val="0.875000279352457"/>
          <c:h val="0.81539765985355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0.0916666666666666"/>
                  <c:y val="0.0046296296296294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444444444444444"/>
                  <c:y val="-0.0092592592592592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Σύνολα!$F$14:$F$15</c:f>
              <c:strCache>
                <c:ptCount val="2"/>
                <c:pt idx="0">
                  <c:v>Ελλάδα</c:v>
                </c:pt>
                <c:pt idx="1">
                  <c:v>Εξωτερικό</c:v>
                </c:pt>
              </c:strCache>
            </c:strRef>
          </c:cat>
          <c:val>
            <c:numRef>
              <c:f>Σύνολα!$G$14:$G$15</c:f>
              <c:numCache>
                <c:formatCode>General</c:formatCode>
                <c:ptCount val="2"/>
                <c:pt idx="0">
                  <c:v>324.0</c:v>
                </c:pt>
                <c:pt idx="1">
                  <c:v>26.0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b="0"/>
              <a:t>Ελλάδα</a:t>
            </a:r>
            <a:endParaRPr lang="en-US" b="0"/>
          </a:p>
        </c:rich>
      </c:tx>
      <c:layout>
        <c:manualLayout>
          <c:xMode val="edge"/>
          <c:yMode val="edge"/>
          <c:x val="0.769690314212999"/>
          <c:y val="0.0964610445310394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plosion val="18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0436644374370735"/>
                  <c:y val="-0.018553607752931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0487920733583177"/>
                  <c:y val="0.071824550715808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40948275862069"/>
                  <c:y val="0.0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Σύνολα!$F$17:$F$18</c:f>
              <c:strCache>
                <c:ptCount val="2"/>
                <c:pt idx="0">
                  <c:v>Δημόσιος Τομέας</c:v>
                </c:pt>
                <c:pt idx="1">
                  <c:v>Ιδιωτικός Τομέας</c:v>
                </c:pt>
              </c:strCache>
            </c:strRef>
          </c:cat>
          <c:val>
            <c:numRef>
              <c:f>Σύνολα!$G$17:$G$18</c:f>
              <c:numCache>
                <c:formatCode>General</c:formatCode>
                <c:ptCount val="2"/>
                <c:pt idx="0">
                  <c:v>84.0</c:v>
                </c:pt>
                <c:pt idx="1">
                  <c:v>199.0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b="0"/>
              <a:t>Εξωτερικό</a:t>
            </a:r>
            <a:endParaRPr lang="en-US" b="0"/>
          </a:p>
        </c:rich>
      </c:tx>
      <c:layout>
        <c:manualLayout>
          <c:xMode val="edge"/>
          <c:yMode val="edge"/>
          <c:x val="0.67359002176428"/>
          <c:y val="0.00187880519417808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"/>
          <c:y val="0.127215338822229"/>
          <c:w val="1.0"/>
          <c:h val="0.793703664855936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4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bubble3D val="0"/>
            <c:explosion val="13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000340664092760084"/>
                  <c:y val="-0.081933853502287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24155817489379"/>
                  <c:y val="0.099819925907840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25531914893617"/>
                  <c:y val="0.0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Σύνολα!$F$21:$F$22</c:f>
              <c:strCache>
                <c:ptCount val="2"/>
                <c:pt idx="0">
                  <c:v>Δημόσιος Τομέας</c:v>
                </c:pt>
                <c:pt idx="1">
                  <c:v>Ιδιωτικός Τομέας</c:v>
                </c:pt>
              </c:strCache>
            </c:strRef>
          </c:cat>
          <c:val>
            <c:numRef>
              <c:f>Σύνολα!$G$21:$G$22</c:f>
              <c:numCache>
                <c:formatCode>General</c:formatCode>
                <c:ptCount val="2"/>
                <c:pt idx="0">
                  <c:v>6.0</c:v>
                </c:pt>
                <c:pt idx="1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62494435687351"/>
          <c:y val="0.106835321074495"/>
          <c:w val="0.844305022859355"/>
          <c:h val="0.808497104104374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11"/>
          </c:dPt>
          <c:dPt>
            <c:idx val="1"/>
            <c:bubble3D val="0"/>
            <c:explosion val="10"/>
          </c:dPt>
          <c:dPt>
            <c:idx val="2"/>
            <c:bubble3D val="0"/>
            <c:explosion val="14"/>
          </c:dPt>
          <c:dPt>
            <c:idx val="3"/>
            <c:bubble3D val="0"/>
            <c:explosion val="12"/>
          </c:dPt>
          <c:dPt>
            <c:idx val="4"/>
            <c:bubble3D val="0"/>
            <c:explosion val="15"/>
          </c:dPt>
          <c:dLbls>
            <c:dLbl>
              <c:idx val="0"/>
              <c:layout>
                <c:manualLayout>
                  <c:x val="0.0201041761597051"/>
                  <c:y val="-0.028915069603980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32828698218837"/>
                  <c:y val="0.034377461611024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210769267734323"/>
                  <c:y val="0.047878840923604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139853160437172"/>
                  <c:y val="-0.038141739422506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4008874181205"/>
                  <c:y val="-0.039458588330988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Σύνολα!$F$25:$F$29</c:f>
              <c:strCache>
                <c:ptCount val="5"/>
                <c:pt idx="0">
                  <c:v>0 εώς 3 μήνες</c:v>
                </c:pt>
                <c:pt idx="1">
                  <c:v>3 έως 6 μήνες</c:v>
                </c:pt>
                <c:pt idx="2">
                  <c:v>6 έως 12 μήνες</c:v>
                </c:pt>
                <c:pt idx="3">
                  <c:v>12 έως 24 μήνες</c:v>
                </c:pt>
                <c:pt idx="4">
                  <c:v>24 μήνες και άνω</c:v>
                </c:pt>
              </c:strCache>
            </c:strRef>
          </c:cat>
          <c:val>
            <c:numRef>
              <c:f>Σύνολα!$G$25:$G$29</c:f>
              <c:numCache>
                <c:formatCode>General</c:formatCode>
                <c:ptCount val="5"/>
                <c:pt idx="0">
                  <c:v>119.0</c:v>
                </c:pt>
                <c:pt idx="1">
                  <c:v>24.0</c:v>
                </c:pt>
                <c:pt idx="2">
                  <c:v>29.0</c:v>
                </c:pt>
                <c:pt idx="3">
                  <c:v>29.0</c:v>
                </c:pt>
                <c:pt idx="4">
                  <c:v>29.0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0357109929178"/>
          <c:y val="0.226535355848836"/>
          <c:w val="0.69744904778439"/>
          <c:h val="0.678619708301808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0.0682502066147482"/>
                  <c:y val="0.021151644870211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69338268091687"/>
                  <c:y val="0.23392595538316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61863697648389"/>
                  <c:y val="0.32506667748472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81628843870675"/>
                  <c:y val="0.40490974776527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6516674801204"/>
                  <c:y val="0.0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Σύνολα!$I$7:$I$11</c:f>
              <c:strCache>
                <c:ptCount val="5"/>
                <c:pt idx="0">
                  <c:v>Εργάζονται</c:v>
                </c:pt>
                <c:pt idx="1">
                  <c:v>Δεν εργάζονται τώρα</c:v>
                </c:pt>
                <c:pt idx="2">
                  <c:v>Δεν έχουν εργαστεί ποτέ</c:v>
                </c:pt>
                <c:pt idx="3">
                  <c:v>Στρατιωτική θητεία</c:v>
                </c:pt>
                <c:pt idx="4">
                  <c:v>Εκπονεί μεταπτυχιακό/διδακτορικό (με παράλληλη αμειβόμενη απασχόληση)</c:v>
                </c:pt>
              </c:strCache>
            </c:strRef>
          </c:cat>
          <c:val>
            <c:numRef>
              <c:f>Σύνολα!$J$7:$J$11</c:f>
              <c:numCache>
                <c:formatCode>General</c:formatCode>
                <c:ptCount val="5"/>
                <c:pt idx="0">
                  <c:v>16.0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  <c:explosion val="2"/>
          </c:dPt>
          <c:dLbls>
            <c:dLbl>
              <c:idx val="0"/>
              <c:layout>
                <c:manualLayout>
                  <c:x val="0.0555555555555555"/>
                  <c:y val="0.023148148148148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0980240478993989"/>
                  <c:y val="-0.0046295333447026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Σύνολα!$I$13:$I$14</c:f>
              <c:strCache>
                <c:ptCount val="2"/>
                <c:pt idx="0">
                  <c:v>Ελλάδα</c:v>
                </c:pt>
                <c:pt idx="1">
                  <c:v>Εξωτερικό</c:v>
                </c:pt>
              </c:strCache>
            </c:strRef>
          </c:cat>
          <c:val>
            <c:numRef>
              <c:f>Σύνολα!$J$13:$J$14</c:f>
              <c:numCache>
                <c:formatCode>General</c:formatCode>
                <c:ptCount val="2"/>
                <c:pt idx="0">
                  <c:v>14.0</c:v>
                </c:pt>
                <c:pt idx="1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b="0"/>
              <a:t>Ελλάδα</a:t>
            </a:r>
            <a:endParaRPr lang="en-US" b="0"/>
          </a:p>
        </c:rich>
      </c:tx>
      <c:layout>
        <c:manualLayout>
          <c:xMode val="edge"/>
          <c:yMode val="edge"/>
          <c:x val="0.755638084880508"/>
          <c:y val="0.056288837500863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380011175538474"/>
          <c:y val="0.16697984026811"/>
          <c:w val="0.936604003774906"/>
          <c:h val="0.712556614474458"/>
        </c:manualLayout>
      </c:layout>
      <c:pie3DChart>
        <c:varyColors val="1"/>
        <c:ser>
          <c:idx val="0"/>
          <c:order val="0"/>
          <c:explosion val="34"/>
          <c:dPt>
            <c:idx val="0"/>
            <c:bubble3D val="0"/>
            <c:explosion val="17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bubble3D val="0"/>
            <c:explosion val="11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00539036473108083"/>
                  <c:y val="0.10484975870053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0860474257577722"/>
                  <c:y val="-0.0096302313186064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358028489795423"/>
                  <c:y val="0.4441276039033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Σύνολα!$I$16:$I$18</c:f>
              <c:strCache>
                <c:ptCount val="3"/>
                <c:pt idx="0">
                  <c:v>Δημόσιος Τομέας</c:v>
                </c:pt>
                <c:pt idx="1">
                  <c:v>Ιδιωτικός Τομέας</c:v>
                </c:pt>
                <c:pt idx="2">
                  <c:v>Έχει εκλεγεί σε Πανεπιστήμιο/ΤΕΙ</c:v>
                </c:pt>
              </c:strCache>
            </c:strRef>
          </c:cat>
          <c:val>
            <c:numRef>
              <c:f>Σύνολα!$J$16:$J$18</c:f>
              <c:numCache>
                <c:formatCode>General</c:formatCode>
                <c:ptCount val="3"/>
                <c:pt idx="0">
                  <c:v>9.0</c:v>
                </c:pt>
                <c:pt idx="1">
                  <c:v>5.0</c:v>
                </c:pt>
                <c:pt idx="2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l-GR" b="0"/>
              <a:t>Εξωτερικό</a:t>
            </a:r>
            <a:endParaRPr lang="en-US" b="0"/>
          </a:p>
        </c:rich>
      </c:tx>
      <c:layout>
        <c:manualLayout>
          <c:xMode val="edge"/>
          <c:yMode val="edge"/>
          <c:x val="0.665611331489252"/>
          <c:y val="0.232211335930409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707837826946"/>
          <c:y val="0.233044455736077"/>
          <c:w val="0.783049884219674"/>
          <c:h val="0.670965449052299"/>
        </c:manualLayout>
      </c:layout>
      <c:pie3DChart>
        <c:varyColors val="1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301110271848693"/>
                  <c:y val="-0.043206418279705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356977869993315"/>
                  <c:y val="0.56660325980743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366430421758642"/>
                  <c:y val="0.31096866282461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Σύνολα!$I$20:$I$22</c:f>
              <c:strCache>
                <c:ptCount val="3"/>
                <c:pt idx="0">
                  <c:v>Δημόσιος Τομέας</c:v>
                </c:pt>
                <c:pt idx="1">
                  <c:v>Ιδιωτικός Τομέας</c:v>
                </c:pt>
                <c:pt idx="2">
                  <c:v>Έχει εκλεγεί σε Πανεπιστήμιο/ΤΕΙ</c:v>
                </c:pt>
              </c:strCache>
            </c:strRef>
          </c:cat>
          <c:val>
            <c:numRef>
              <c:f>Σύνολα!$J$20:$J$22</c:f>
              <c:numCache>
                <c:formatCode>General</c:formatCode>
                <c:ptCount val="3"/>
                <c:pt idx="0">
                  <c:v>3.0</c:v>
                </c:pt>
                <c:pt idx="1">
                  <c:v>0.0</c:v>
                </c:pt>
                <c:pt idx="2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'ΔΔ-Ελλάδα-Εξωτερικό'!$A$6:$A$9</c:f>
              <c:strCache>
                <c:ptCount val="4"/>
                <c:pt idx="0">
                  <c:v>Χίος</c:v>
                </c:pt>
                <c:pt idx="1">
                  <c:v>Αττική</c:v>
                </c:pt>
                <c:pt idx="2">
                  <c:v>Θεσσαλονίκη</c:v>
                </c:pt>
                <c:pt idx="3">
                  <c:v>Καστοριά</c:v>
                </c:pt>
              </c:strCache>
            </c:strRef>
          </c:cat>
          <c:val>
            <c:numRef>
              <c:f>'ΔΔ-Ελλάδα-Εξωτερικό'!$D$6:$D$9</c:f>
              <c:numCache>
                <c:formatCode>0%</c:formatCode>
                <c:ptCount val="4"/>
                <c:pt idx="0">
                  <c:v>0.5</c:v>
                </c:pt>
                <c:pt idx="1">
                  <c:v>0.357142857142857</c:v>
                </c:pt>
                <c:pt idx="2">
                  <c:v>0.0714285714285714</c:v>
                </c:pt>
                <c:pt idx="3">
                  <c:v>0.0714285714285714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93177760"/>
        <c:axId val="-1993092144"/>
        <c:axId val="0"/>
      </c:bar3DChart>
      <c:catAx>
        <c:axId val="-19931777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1993092144"/>
        <c:crosses val="autoZero"/>
        <c:auto val="1"/>
        <c:lblAlgn val="ctr"/>
        <c:lblOffset val="100"/>
        <c:noMultiLvlLbl val="0"/>
      </c:catAx>
      <c:valAx>
        <c:axId val="-19930921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1993177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8363867684"/>
          <c:y val="0.200787934863139"/>
          <c:w val="0.795668801898467"/>
          <c:h val="0.777942372551818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0.0296418991460987"/>
                  <c:y val="0.02379503977176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0585074353117395"/>
                  <c:y val="-0.021540123548878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74927453562736"/>
                  <c:y val="0.00098569490176520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39765225640044"/>
                  <c:y val="-0.0196531423740128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428709322998549"/>
                  <c:y val="-0.023135384792811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91543463296078"/>
                  <c:y val="-0.0023073237780498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Σύνολα!$C$7:$C$12</c:f>
              <c:strCache>
                <c:ptCount val="6"/>
                <c:pt idx="0">
                  <c:v>Εργάζονται</c:v>
                </c:pt>
                <c:pt idx="1">
                  <c:v>Δεν εργάζονται τώρα</c:v>
                </c:pt>
                <c:pt idx="2">
                  <c:v>Δεν έχουν εργαστεί ποτέ</c:v>
                </c:pt>
                <c:pt idx="3">
                  <c:v>Στρατιωτική θητεία</c:v>
                </c:pt>
                <c:pt idx="4">
                  <c:v>Μεταπτυχιακό/Διδακτορικό (χωρίς παράλληλη αμειβόμενη απασχόληση)</c:v>
                </c:pt>
                <c:pt idx="5">
                  <c:v>Μεταπτυχιακό/Διδακτορικό (με παράλληλη αμειβόμενη απασχόληση)</c:v>
                </c:pt>
              </c:strCache>
            </c:strRef>
          </c:cat>
          <c:val>
            <c:numRef>
              <c:f>Σύνολα!$D$7:$D$12</c:f>
              <c:numCache>
                <c:formatCode>General</c:formatCode>
                <c:ptCount val="6"/>
                <c:pt idx="0">
                  <c:v>248.0</c:v>
                </c:pt>
                <c:pt idx="1">
                  <c:v>25.0</c:v>
                </c:pt>
                <c:pt idx="2">
                  <c:v>24.0</c:v>
                </c:pt>
                <c:pt idx="3">
                  <c:v>4.0</c:v>
                </c:pt>
                <c:pt idx="4">
                  <c:v>4.0</c:v>
                </c:pt>
                <c:pt idx="5">
                  <c:v>13.0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'ΔΔ-Ελλάδα-Εξωτερικό'!$A$1:$A$3</c:f>
              <c:strCache>
                <c:ptCount val="3"/>
                <c:pt idx="0">
                  <c:v>UK</c:v>
                </c:pt>
                <c:pt idx="1">
                  <c:v>Australia</c:v>
                </c:pt>
                <c:pt idx="2">
                  <c:v>Belgium</c:v>
                </c:pt>
              </c:strCache>
            </c:strRef>
          </c:cat>
          <c:val>
            <c:numRef>
              <c:f>'ΔΔ-Ελλάδα-Εξωτερικό'!$D$1:$D$3</c:f>
              <c:numCache>
                <c:formatCode>0%</c:formatCode>
                <c:ptCount val="3"/>
                <c:pt idx="0">
                  <c:v>0.333333333333333</c:v>
                </c:pt>
                <c:pt idx="1">
                  <c:v>0.333333333333333</c:v>
                </c:pt>
                <c:pt idx="2">
                  <c:v>0.333333333333333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069128208"/>
        <c:axId val="-2068996432"/>
        <c:axId val="0"/>
      </c:bar3DChart>
      <c:catAx>
        <c:axId val="-20691282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068996432"/>
        <c:crosses val="autoZero"/>
        <c:auto val="1"/>
        <c:lblAlgn val="ctr"/>
        <c:lblOffset val="100"/>
        <c:noMultiLvlLbl val="0"/>
      </c:catAx>
      <c:valAx>
        <c:axId val="-20689964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069128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plosion val="2"/>
          </c:dPt>
          <c:dPt>
            <c:idx val="1"/>
            <c:bubble3D val="0"/>
            <c:explosion val="9"/>
          </c:dPt>
          <c:dPt>
            <c:idx val="2"/>
            <c:bubble3D val="0"/>
            <c:explosion val="7"/>
          </c:dPt>
          <c:dPt>
            <c:idx val="3"/>
            <c:bubble3D val="0"/>
            <c:explosion val="9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0.0441171366633836"/>
                  <c:y val="0.012805189198900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223115646606908"/>
                  <c:y val="0.185501093143658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3002374757198"/>
                  <c:y val="0.283007552817948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22950561400193"/>
                  <c:y val="0.394841534717968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314755094795955"/>
                  <c:y val="-0.0083369618965512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Σύνολα!$I$24:$I$28</c:f>
              <c:strCache>
                <c:ptCount val="5"/>
                <c:pt idx="0">
                  <c:v>0 εώς 3 μήνες</c:v>
                </c:pt>
                <c:pt idx="1">
                  <c:v>3 έως 6 μήνες</c:v>
                </c:pt>
                <c:pt idx="2">
                  <c:v>6 έως 12 μήνες</c:v>
                </c:pt>
                <c:pt idx="3">
                  <c:v>12 έως 24 μήνες</c:v>
                </c:pt>
                <c:pt idx="4">
                  <c:v>24 μήνες και άνω</c:v>
                </c:pt>
              </c:strCache>
            </c:strRef>
          </c:cat>
          <c:val>
            <c:numRef>
              <c:f>Σύνολα!$J$24:$J$28</c:f>
              <c:numCache>
                <c:formatCode>General</c:formatCode>
                <c:ptCount val="5"/>
                <c:pt idx="0">
                  <c:v>16.0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"/>
          <c:y val="0.00527410655257398"/>
          <c:w val="0.922495166367104"/>
          <c:h val="0.879075543345358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0.0529682309619136"/>
                  <c:y val="0.02973115667817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283548023376179"/>
                  <c:y val="-0.01124425511386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Σύνολα!$C$14:$C$15</c:f>
              <c:strCache>
                <c:ptCount val="2"/>
                <c:pt idx="0">
                  <c:v>Ελλάδα</c:v>
                </c:pt>
                <c:pt idx="1">
                  <c:v>Εξωτερικό</c:v>
                </c:pt>
              </c:strCache>
            </c:strRef>
          </c:cat>
          <c:val>
            <c:numRef>
              <c:f>Σύνολα!$D$14:$D$15</c:f>
              <c:numCache>
                <c:formatCode>General</c:formatCode>
                <c:ptCount val="2"/>
                <c:pt idx="0">
                  <c:v>298.0</c:v>
                </c:pt>
                <c:pt idx="1">
                  <c:v>21.0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b="0"/>
              <a:t>Ελλάδα</a:t>
            </a:r>
            <a:endParaRPr lang="en-US" b="0"/>
          </a:p>
        </c:rich>
      </c:tx>
      <c:layout>
        <c:manualLayout>
          <c:xMode val="edge"/>
          <c:yMode val="edge"/>
          <c:x val="0.758763062153696"/>
          <c:y val="0.174376108391856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4143776571013"/>
          <c:y val="0.281249911328651"/>
          <c:w val="0.7799658734202"/>
          <c:h val="0.606869546712066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7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bubble3D val="0"/>
            <c:explosion val="14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067221717399803"/>
                  <c:y val="0.040871107327800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429816122169677"/>
                  <c:y val="0.08833794424345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965507436570428"/>
                  <c:y val="0.0053353747448235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Σύνολα!$C$17:$C$18</c:f>
              <c:strCache>
                <c:ptCount val="2"/>
                <c:pt idx="0">
                  <c:v>Δημόσιος Τομέας</c:v>
                </c:pt>
                <c:pt idx="1">
                  <c:v>Ιδιωτικός Τομέας</c:v>
                </c:pt>
              </c:strCache>
            </c:strRef>
          </c:cat>
          <c:val>
            <c:numRef>
              <c:f>Σύνολα!$D$17:$D$18</c:f>
              <c:numCache>
                <c:formatCode>General</c:formatCode>
                <c:ptCount val="2"/>
                <c:pt idx="0">
                  <c:v>15.0</c:v>
                </c:pt>
                <c:pt idx="1">
                  <c:v>227.0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b="0"/>
              <a:t>Εξωτερικό</a:t>
            </a:r>
            <a:endParaRPr lang="en-US" b="0"/>
          </a:p>
        </c:rich>
      </c:tx>
      <c:layout>
        <c:manualLayout>
          <c:xMode val="edge"/>
          <c:yMode val="edge"/>
          <c:x val="0.731392770193151"/>
          <c:y val="0.00462931307769289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6781125800488"/>
          <c:y val="0.169236435289072"/>
          <c:w val="0.853218874199512"/>
          <c:h val="0.703670350640551"/>
        </c:manualLayout>
      </c:layout>
      <c:pie3DChart>
        <c:varyColors val="1"/>
        <c:ser>
          <c:idx val="0"/>
          <c:order val="0"/>
          <c:spPr>
            <a:solidFill>
              <a:schemeClr val="accent3"/>
            </a:solidFill>
          </c:spPr>
          <c:explosion val="25"/>
          <c:dPt>
            <c:idx val="0"/>
            <c:bubble3D val="0"/>
            <c:explosion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05419648232209"/>
                  <c:y val="0.10796291576794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3631388167442"/>
                  <c:y val="0.0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555555555555556"/>
                  <c:y val="-0.023148148148148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Σύνολα!$C$21:$C$22</c:f>
              <c:strCache>
                <c:ptCount val="2"/>
                <c:pt idx="0">
                  <c:v>Δημόσιος Τομέας</c:v>
                </c:pt>
                <c:pt idx="1">
                  <c:v>Ιδιωτικός Τομέας</c:v>
                </c:pt>
              </c:strCache>
            </c:strRef>
          </c:cat>
          <c:val>
            <c:numRef>
              <c:f>Σύνολα!$D$21:$D$22</c:f>
              <c:numCache>
                <c:formatCode>General</c:formatCode>
                <c:ptCount val="2"/>
                <c:pt idx="0">
                  <c:v>2.0</c:v>
                </c:pt>
                <c:pt idx="1">
                  <c:v>17.0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400" b="0">
                <a:latin typeface="Palatino Linotype"/>
                <a:cs typeface="Palatino Linotype"/>
              </a:defRPr>
            </a:pPr>
            <a:r>
              <a:rPr lang="el-GR" sz="1400" b="0">
                <a:latin typeface="Palatino Linotype"/>
                <a:cs typeface="Palatino Linotype"/>
              </a:rPr>
              <a:t>Συμμετοχή </a:t>
            </a:r>
            <a:endParaRPr lang="en-US" sz="1400" b="0">
              <a:latin typeface="Palatino Linotype"/>
              <a:cs typeface="Palatino Linotype"/>
            </a:endParaRPr>
          </a:p>
          <a:p>
            <a:pPr>
              <a:defRPr sz="1400" b="0">
                <a:latin typeface="Palatino Linotype"/>
                <a:cs typeface="Palatino Linotype"/>
              </a:defRPr>
            </a:pPr>
            <a:r>
              <a:rPr lang="el-GR" sz="1400" b="0">
                <a:latin typeface="Palatino Linotype"/>
                <a:cs typeface="Palatino Linotype"/>
              </a:rPr>
              <a:t>σε πρόγραμμα Πρακτικής Άσκησης</a:t>
            </a:r>
            <a:endParaRPr lang="en-US" sz="1400" b="0">
              <a:latin typeface="Palatino Linotype"/>
              <a:cs typeface="Palatino Linotype"/>
            </a:endParaRPr>
          </a:p>
        </c:rich>
      </c:tx>
      <c:layout>
        <c:manualLayout>
          <c:xMode val="edge"/>
          <c:yMode val="edge"/>
          <c:x val="0.191922556988446"/>
          <c:y val="0.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0515021494036801"/>
          <c:y val="0.188973406626058"/>
          <c:w val="0.97424892529816"/>
          <c:h val="0.756958475709404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8"/>
          </c:dPt>
          <c:dPt>
            <c:idx val="1"/>
            <c:bubble3D val="0"/>
            <c:explosion val="0"/>
          </c:dPt>
          <c:dLbls>
            <c:dLbl>
              <c:idx val="0"/>
              <c:layout>
                <c:manualLayout>
                  <c:x val="0.0425715955913348"/>
                  <c:y val="0.0307458030010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34946438778442"/>
                  <c:y val="-0.021140989451790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Palatino Linotype"/>
                    <a:cs typeface="Palatino Linotype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Σύνολα!$C$35:$C$36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Σύνολα!$D$35:$D$36</c:f>
              <c:numCache>
                <c:formatCode>General</c:formatCode>
                <c:ptCount val="2"/>
                <c:pt idx="0">
                  <c:v>247.0</c:v>
                </c:pt>
                <c:pt idx="1">
                  <c:v>245.0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el-GR" sz="1400" b="0" dirty="0"/>
              <a:t>Εύρεση εργασίας </a:t>
            </a:r>
            <a:endParaRPr lang="en-US" sz="1400" b="0" dirty="0" smtClean="0"/>
          </a:p>
          <a:p>
            <a:pPr>
              <a:defRPr sz="1400" b="0"/>
            </a:pPr>
            <a:r>
              <a:rPr lang="el-GR" sz="1400" b="0" dirty="0" smtClean="0"/>
              <a:t>μέσω </a:t>
            </a:r>
            <a:r>
              <a:rPr lang="el-GR" sz="1400" b="0" dirty="0"/>
              <a:t>Πρακτικής Άσκησης</a:t>
            </a:r>
            <a:endParaRPr lang="en-US" sz="1400" b="0" dirty="0"/>
          </a:p>
        </c:rich>
      </c:tx>
      <c:layout>
        <c:manualLayout>
          <c:xMode val="edge"/>
          <c:yMode val="edge"/>
          <c:x val="0.220584196442747"/>
          <c:y val="0.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671256499875079"/>
          <c:y val="0.252990377461887"/>
          <c:w val="0.890490864955268"/>
          <c:h val="0.68662152959793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bubble3D val="0"/>
            <c:explosion val="8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0137741752459225"/>
                  <c:y val="-0.03630305291101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0960758735329986"/>
                  <c:y val="0.10321220184584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Σύνολα!$C$38:$C$39</c:f>
              <c:strCache>
                <c:ptCount val="2"/>
                <c:pt idx="0">
                  <c:v>Ναι </c:v>
                </c:pt>
                <c:pt idx="1">
                  <c:v>Όχι</c:v>
                </c:pt>
              </c:strCache>
            </c:strRef>
          </c:cat>
          <c:val>
            <c:numRef>
              <c:f>Σύνολα!$D$38:$D$39</c:f>
              <c:numCache>
                <c:formatCode>General</c:formatCode>
                <c:ptCount val="2"/>
                <c:pt idx="0">
                  <c:v>105.0</c:v>
                </c:pt>
                <c:pt idx="1">
                  <c:v>142.0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'ΠΠΣ-Ελλάδα-Εξωτερικό'!$A$1:$A$8</c:f>
              <c:strCache>
                <c:ptCount val="8"/>
                <c:pt idx="0">
                  <c:v>UK</c:v>
                </c:pt>
                <c:pt idx="1">
                  <c:v>Cyprus</c:v>
                </c:pt>
                <c:pt idx="2">
                  <c:v>Belgium</c:v>
                </c:pt>
                <c:pt idx="3">
                  <c:v>Australia</c:v>
                </c:pt>
                <c:pt idx="4">
                  <c:v>United Arab Emirates</c:v>
                </c:pt>
                <c:pt idx="5">
                  <c:v>Serbia</c:v>
                </c:pt>
                <c:pt idx="6">
                  <c:v>The Netherlands</c:v>
                </c:pt>
                <c:pt idx="7">
                  <c:v>USA</c:v>
                </c:pt>
              </c:strCache>
            </c:strRef>
          </c:cat>
          <c:val>
            <c:numRef>
              <c:f>'ΠΠΣ-Ελλάδα-Εξωτερικό'!$D$1:$D$8</c:f>
              <c:numCache>
                <c:formatCode>0%</c:formatCode>
                <c:ptCount val="8"/>
                <c:pt idx="0">
                  <c:v>0.428571428571429</c:v>
                </c:pt>
                <c:pt idx="1">
                  <c:v>0.238095238095238</c:v>
                </c:pt>
                <c:pt idx="2">
                  <c:v>0.0952380952380952</c:v>
                </c:pt>
                <c:pt idx="3">
                  <c:v>0.0476190476190476</c:v>
                </c:pt>
                <c:pt idx="4">
                  <c:v>0.0476190476190476</c:v>
                </c:pt>
                <c:pt idx="5">
                  <c:v>0.0476190476190476</c:v>
                </c:pt>
                <c:pt idx="6">
                  <c:v>0.0476190476190476</c:v>
                </c:pt>
                <c:pt idx="7">
                  <c:v>0.0476190476190476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03111600"/>
        <c:axId val="-2049464288"/>
        <c:axId val="0"/>
      </c:bar3DChart>
      <c:catAx>
        <c:axId val="-2103111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049464288"/>
        <c:crosses val="autoZero"/>
        <c:auto val="1"/>
        <c:lblAlgn val="ctr"/>
        <c:lblOffset val="100"/>
        <c:noMultiLvlLbl val="0"/>
      </c:catAx>
      <c:valAx>
        <c:axId val="-20494642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03111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plosion val="15"/>
          </c:dPt>
          <c:dPt>
            <c:idx val="1"/>
            <c:bubble3D val="0"/>
            <c:explosion val="14"/>
          </c:dPt>
          <c:dPt>
            <c:idx val="2"/>
            <c:bubble3D val="0"/>
            <c:explosion val="13"/>
          </c:dPt>
          <c:dPt>
            <c:idx val="3"/>
            <c:bubble3D val="0"/>
            <c:explosion val="10"/>
          </c:dPt>
          <c:dPt>
            <c:idx val="4"/>
            <c:bubble3D val="0"/>
            <c:explosion val="11"/>
          </c:dPt>
          <c:dLbls>
            <c:dLbl>
              <c:idx val="0"/>
              <c:layout>
                <c:manualLayout>
                  <c:x val="0.0225549801429142"/>
                  <c:y val="-0.043061299580543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6311859836873"/>
                  <c:y val="0.055885888095763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171754308796683"/>
                  <c:y val="0.052290823460151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127158172729433"/>
                  <c:y val="0.060029926165771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345367265692667"/>
                  <c:y val="-0.037383177570093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Σύνολα!$C$25:$C$29</c:f>
              <c:strCache>
                <c:ptCount val="5"/>
                <c:pt idx="0">
                  <c:v>0 εώς 3 μήνες</c:v>
                </c:pt>
                <c:pt idx="1">
                  <c:v>3 έως 6 μήνες</c:v>
                </c:pt>
                <c:pt idx="2">
                  <c:v>6 έως 12 μήνες</c:v>
                </c:pt>
                <c:pt idx="3">
                  <c:v>12 έως 24 μήνες</c:v>
                </c:pt>
                <c:pt idx="4">
                  <c:v>24 μήνες και άνω</c:v>
                </c:pt>
              </c:strCache>
            </c:strRef>
          </c:cat>
          <c:val>
            <c:numRef>
              <c:f>Σύνολα!$D$25:$D$29</c:f>
              <c:numCache>
                <c:formatCode>General</c:formatCode>
                <c:ptCount val="5"/>
                <c:pt idx="0">
                  <c:v>75.0</c:v>
                </c:pt>
                <c:pt idx="1">
                  <c:v>23.0</c:v>
                </c:pt>
                <c:pt idx="2">
                  <c:v>22.0</c:v>
                </c:pt>
                <c:pt idx="3">
                  <c:v>93.0</c:v>
                </c:pt>
                <c:pt idx="4">
                  <c:v>70.0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Palatino Linotype"/>
          <a:cs typeface="Palatino Linotype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97B5D-F1A7-4D4E-8A83-26C28B58F4B9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947F0-BE54-4C1D-9622-5D01EFC53C5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55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B947F0-BE54-4C1D-9622-5D01EFC53C57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232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268288"/>
            <a:ext cx="6985000" cy="6480175"/>
          </a:xfrm>
          <a:prstGeom prst="rect">
            <a:avLst/>
          </a:prstGeom>
          <a:noFill/>
        </p:spPr>
      </p:pic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1043609" y="674857"/>
            <a:ext cx="698438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l-GR" sz="1500" dirty="0">
                <a:solidFill>
                  <a:srgbClr val="E7E6B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</a:rPr>
              <a:t>Τμήμα </a:t>
            </a:r>
            <a:r>
              <a:rPr lang="el-GR" sz="1500" dirty="0" smtClean="0">
                <a:solidFill>
                  <a:srgbClr val="E7E6B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Palatino Linotype" charset="0"/>
              </a:rPr>
              <a:t>Ναυτιλίας και Επιχειρηματικών Υπηρεσιών</a:t>
            </a:r>
            <a:endParaRPr lang="el-GR" sz="1800" b="1" dirty="0">
              <a:solidFill>
                <a:srgbClr val="E7E6B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06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403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00172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07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93027-FBB6-8048-AA94-9DB1F4A62460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2400957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60350"/>
            <a:ext cx="8210550" cy="1143000"/>
          </a:xfrm>
          <a:prstGeom prst="rect">
            <a:avLst/>
          </a:prstGeom>
          <a:noFill/>
        </p:spPr>
      </p:pic>
      <p:pic>
        <p:nvPicPr>
          <p:cNvPr id="9" name="Picture 4" descr="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872187"/>
            <a:ext cx="8229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/>
          </a:bodyPr>
          <a:lstStyle>
            <a:lvl1pPr>
              <a:defRPr lang="en-US" sz="2400" b="1" kern="1200" dirty="0">
                <a:solidFill>
                  <a:srgbClr val="E7E6B0"/>
                </a:solidFill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r>
              <a:rPr lang="el-GR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5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605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435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534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9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60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70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  <a:solidFill>
            <a:srgbClr val="E7E6B0"/>
          </a:solidFill>
        </p:spPr>
        <p:txBody>
          <a:bodyPr lIns="234000" rIns="234000"/>
          <a:lstStyle/>
          <a:p>
            <a:pPr marL="533400" indent="-533400" algn="just" eaLnBrk="1" hangingPunct="1">
              <a:lnSpc>
                <a:spcPct val="105000"/>
              </a:lnSpc>
              <a:buFontTx/>
              <a:buNone/>
            </a:pPr>
            <a:endParaRPr lang="el-GR" sz="1400" dirty="0">
              <a:solidFill>
                <a:srgbClr val="696969"/>
              </a:solidFill>
              <a:latin typeface="Palatino Linotyp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091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Click to edit Master text styles</a:t>
            </a:r>
          </a:p>
          <a:p>
            <a:pPr lvl="1"/>
            <a:r>
              <a:rPr lang="el-GR" dirty="0" smtClean="0"/>
              <a:t>Second level</a:t>
            </a:r>
          </a:p>
          <a:p>
            <a:pPr lvl="2"/>
            <a:r>
              <a:rPr lang="el-GR" dirty="0" smtClean="0"/>
              <a:t>Third level</a:t>
            </a:r>
          </a:p>
          <a:p>
            <a:pPr lvl="3"/>
            <a:r>
              <a:rPr lang="el-GR" dirty="0" smtClean="0"/>
              <a:t>Fourth level</a:t>
            </a:r>
          </a:p>
          <a:p>
            <a:pPr lvl="4"/>
            <a:r>
              <a:rPr lang="el-G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22BF-9BB5-4BFB-BCDF-D55D02951913}" type="datetimeFigureOut">
              <a:rPr lang="el-GR" smtClean="0"/>
              <a:pPr/>
              <a:t>5/11/15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A5611-A6BF-4B86-AF64-5A5B477F9C8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638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457200" rtl="0" eaLnBrk="1" latinLnBrk="0" hangingPunct="1">
        <a:spcBef>
          <a:spcPct val="0"/>
        </a:spcBef>
        <a:buNone/>
        <a:defRPr lang="en-US" sz="2800" b="1" kern="1200" dirty="0" smtClean="0">
          <a:solidFill>
            <a:srgbClr val="E7E6B0"/>
          </a:solidFill>
          <a:latin typeface="Palatino Linotype" charset="0"/>
          <a:ea typeface="ＭＳ Ｐゴシック" charset="0"/>
          <a:cs typeface="+mn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lang="el-GR" sz="1600" kern="1200" dirty="0" smtClean="0">
          <a:solidFill>
            <a:srgbClr val="696969"/>
          </a:solidFill>
          <a:latin typeface="Palatino Linotype" charset="0"/>
          <a:ea typeface="ＭＳ Ｐゴシック" charset="0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lang="el-GR" sz="1600" kern="1200" dirty="0" smtClean="0">
          <a:solidFill>
            <a:srgbClr val="696969"/>
          </a:solidFill>
          <a:latin typeface="Palatino Linotype" charset="0"/>
          <a:ea typeface="ＭＳ Ｐゴシック" charset="0"/>
          <a:cs typeface="Palatino Linotyp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lang="el-GR" sz="1600" kern="1200" dirty="0" smtClean="0">
          <a:solidFill>
            <a:srgbClr val="696969"/>
          </a:solidFill>
          <a:latin typeface="Palatino Linotype" charset="0"/>
          <a:ea typeface="ＭＳ Ｐゴシック" charset="0"/>
          <a:cs typeface="Palatino Linotyp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lang="el-GR" sz="1600" kern="1200" dirty="0" smtClean="0">
          <a:solidFill>
            <a:srgbClr val="696969"/>
          </a:solidFill>
          <a:latin typeface="Palatino Linotype" charset="0"/>
          <a:ea typeface="ＭＳ Ｐゴシック" charset="0"/>
          <a:cs typeface="Palatino Linotyp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600" kern="1200" dirty="0">
          <a:solidFill>
            <a:srgbClr val="696969"/>
          </a:solidFill>
          <a:latin typeface="Palatino Linotype" charset="0"/>
          <a:ea typeface="ＭＳ Ｐゴシック" charset="0"/>
          <a:cs typeface="Palatino Linotyp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4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4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t.aegean.g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Relationship Id="rId3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43608" y="3260576"/>
            <a:ext cx="6984776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lang="en-US" sz="1600" kern="1200" dirty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l-GR" sz="2200" b="1" dirty="0" smtClean="0">
                <a:solidFill>
                  <a:srgbClr val="E7E6B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Ένταξη αποφοίτων στην Αγορά Εργασίας </a:t>
            </a:r>
          </a:p>
          <a:p>
            <a:pPr marL="0" indent="0" algn="ctr">
              <a:buFont typeface="Arial"/>
              <a:buNone/>
            </a:pPr>
            <a:endParaRPr lang="el-GR" sz="1400" dirty="0" smtClean="0">
              <a:solidFill>
                <a:srgbClr val="E7E6B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0" indent="0" algn="ctr">
              <a:buFont typeface="Arial"/>
              <a:buNone/>
            </a:pPr>
            <a:r>
              <a:rPr lang="el-GR" sz="1400" dirty="0" smtClean="0">
                <a:solidFill>
                  <a:srgbClr val="E7E6B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Χρόνος διεξαγωγής έρευνας: Φεβρουάριος 2015 – Αύγουστος 2015</a:t>
            </a:r>
            <a:endParaRPr lang="el-GR" sz="1400" dirty="0">
              <a:solidFill>
                <a:srgbClr val="E7E6B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</a:t>
            </a:r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Ναυτιλίας και Επιχειρηματικών Υπηρεσιών</a:t>
            </a:r>
            <a:r>
              <a:rPr lang="el-G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Προγράμματος </a:t>
            </a:r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Μεταπτυχιακών Σπουδών – Ναυτιλία, Μεταφορές και Διεθνές Εμπόριο:</a:t>
            </a:r>
            <a:b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Εργασιακή απασχόληση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158049"/>
              </p:ext>
            </p:extLst>
          </p:nvPr>
        </p:nvGraphicFramePr>
        <p:xfrm>
          <a:off x="-396552" y="1340769"/>
          <a:ext cx="9771581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79912" y="5517232"/>
            <a:ext cx="4968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050" dirty="0" smtClean="0">
                <a:latin typeface="Palatino Linotype"/>
                <a:cs typeface="Palatino Linotype"/>
              </a:rPr>
              <a:t>Το 8.4% των ερωτηθέντων δεν έδωσε στοιχεία απασχολησιμότητας</a:t>
            </a:r>
            <a:endParaRPr lang="en-US" sz="1050" dirty="0">
              <a:latin typeface="Palatino Linotype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1506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triped Right Arrow 10"/>
          <p:cNvSpPr/>
          <p:nvPr/>
        </p:nvSpPr>
        <p:spPr>
          <a:xfrm rot="20776157">
            <a:off x="3955069" y="3164218"/>
            <a:ext cx="846505" cy="36431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riped Right Arrow 11"/>
          <p:cNvSpPr/>
          <p:nvPr/>
        </p:nvSpPr>
        <p:spPr>
          <a:xfrm rot="1498421">
            <a:off x="3980848" y="3708704"/>
            <a:ext cx="846505" cy="364310"/>
          </a:xfrm>
          <a:prstGeom prst="striped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</a:t>
            </a:r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Ναυτιλίας και Επιχειρηματικών Υπηρεσιών</a:t>
            </a:r>
            <a:r>
              <a:rPr lang="el-G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Προγράμματος </a:t>
            </a:r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Μεταπτυχιακών Σπουδών – Ναυτιλία, Μεταφορές και Διεθνές Εμπόριο:</a:t>
            </a:r>
            <a:b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Επιλογή χώρας εργασίας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592530"/>
              </p:ext>
            </p:extLst>
          </p:nvPr>
        </p:nvGraphicFramePr>
        <p:xfrm>
          <a:off x="179512" y="2276872"/>
          <a:ext cx="4474634" cy="255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884801"/>
              </p:ext>
            </p:extLst>
          </p:nvPr>
        </p:nvGraphicFramePr>
        <p:xfrm>
          <a:off x="4211960" y="1052736"/>
          <a:ext cx="4648776" cy="284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255451"/>
              </p:ext>
            </p:extLst>
          </p:nvPr>
        </p:nvGraphicFramePr>
        <p:xfrm>
          <a:off x="4499992" y="3573016"/>
          <a:ext cx="4369641" cy="241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0872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</a:t>
            </a:r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Ναυτιλίας και Επιχειρηματικών Υπηρεσιών</a:t>
            </a:r>
            <a:r>
              <a:rPr lang="el-G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Προγράμματος </a:t>
            </a:r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Μεταπτυχιακών Σπουδών – Ναυτιλία, Μεταφορές και Διεθνές Εμπόριο:</a:t>
            </a:r>
            <a:b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Μέσος χρόνος εύρεσης πρώτης εργασίας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352663"/>
              </p:ext>
            </p:extLst>
          </p:nvPr>
        </p:nvGraphicFramePr>
        <p:xfrm>
          <a:off x="1475656" y="1628800"/>
          <a:ext cx="7033663" cy="4010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6" descr="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734050"/>
            <a:ext cx="8229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052736"/>
            <a:ext cx="8229600" cy="3989388"/>
          </a:xfrm>
          <a:prstGeom prst="rect">
            <a:avLst/>
          </a:prstGeom>
          <a:solidFill>
            <a:srgbClr val="E7E6B0"/>
          </a:solidFill>
        </p:spPr>
        <p:txBody>
          <a:bodyPr vert="horz" lIns="234000" tIns="45720" rIns="23400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lang="en-US" sz="1600" kern="1200" dirty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el-GR" sz="4400" dirty="0" smtClean="0"/>
          </a:p>
          <a:p>
            <a:pPr marL="0" indent="0" algn="ctr">
              <a:buFont typeface="Arial"/>
              <a:buNone/>
            </a:pPr>
            <a:r>
              <a:rPr lang="el-GR" sz="1500" dirty="0" smtClean="0"/>
              <a:t>Τμήμα Ναυτιλίας και Επιχειρηματικών Υπηρεσιών</a:t>
            </a:r>
          </a:p>
          <a:p>
            <a:pPr marL="0" indent="0" algn="ctr">
              <a:buFont typeface="Arial"/>
              <a:buNone/>
            </a:pPr>
            <a:endParaRPr lang="el-GR" sz="4400" dirty="0" smtClean="0"/>
          </a:p>
          <a:p>
            <a:pPr marL="0" indent="0" algn="ctr">
              <a:buFont typeface="Arial"/>
              <a:buNone/>
            </a:pPr>
            <a:r>
              <a:rPr lang="el-GR" sz="4400" dirty="0" smtClean="0"/>
              <a:t>Απόφοιτοι Διδάκτορες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323886192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2"/>
          <p:cNvSpPr txBox="1"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400" b="1" kern="1200" dirty="0">
                <a:solidFill>
                  <a:srgbClr val="E7E6B0"/>
                </a:solidFill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Ναυτιλίας και Επιχειρηματικών Υπηρεσιών</a:t>
            </a:r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Διδάκτορες: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Εργασιακή Απασχόληση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018981"/>
              </p:ext>
            </p:extLst>
          </p:nvPr>
        </p:nvGraphicFramePr>
        <p:xfrm>
          <a:off x="423333" y="680508"/>
          <a:ext cx="8297333" cy="549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004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iped Right Arrow 6"/>
          <p:cNvSpPr/>
          <p:nvPr/>
        </p:nvSpPr>
        <p:spPr>
          <a:xfrm rot="20319687">
            <a:off x="3400196" y="2923165"/>
            <a:ext cx="846505" cy="36431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riped Right Arrow 11"/>
          <p:cNvSpPr/>
          <p:nvPr/>
        </p:nvSpPr>
        <p:spPr>
          <a:xfrm rot="1498421">
            <a:off x="3400130" y="3662675"/>
            <a:ext cx="846505" cy="364310"/>
          </a:xfrm>
          <a:prstGeom prst="striped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740352" y="5301208"/>
            <a:ext cx="216024" cy="72008"/>
          </a:xfrm>
          <a:prstGeom prst="line">
            <a:avLst/>
          </a:prstGeom>
          <a:ln w="127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2"/>
          <p:cNvSpPr txBox="1"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400" b="1" kern="1200" dirty="0">
                <a:solidFill>
                  <a:srgbClr val="E7E6B0"/>
                </a:solidFill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</a:t>
            </a:r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Ναυτιλίας και Επιχειρηματικών Υπηρεσιών</a:t>
            </a:r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Διδάκτορες: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Επιλογή χώρας εργασίας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834203"/>
              </p:ext>
            </p:extLst>
          </p:nvPr>
        </p:nvGraphicFramePr>
        <p:xfrm>
          <a:off x="-324544" y="2060848"/>
          <a:ext cx="4317716" cy="2644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614802"/>
              </p:ext>
            </p:extLst>
          </p:nvPr>
        </p:nvGraphicFramePr>
        <p:xfrm>
          <a:off x="4283968" y="1268760"/>
          <a:ext cx="4665547" cy="2621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010176"/>
              </p:ext>
            </p:extLst>
          </p:nvPr>
        </p:nvGraphicFramePr>
        <p:xfrm>
          <a:off x="4305095" y="3140968"/>
          <a:ext cx="4838905" cy="2763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8273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2"/>
          <p:cNvSpPr txBox="1"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400" b="1" kern="1200" dirty="0">
                <a:solidFill>
                  <a:srgbClr val="E7E6B0"/>
                </a:solidFill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</a:t>
            </a:r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Ναυτιλίας και Επιχειρηματικών Υπηρεσιών</a:t>
            </a:r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Διδάκτορες: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Τόπος τρέχουσας εργασίας στην Ελλάδα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280271"/>
              </p:ext>
            </p:extLst>
          </p:nvPr>
        </p:nvGraphicFramePr>
        <p:xfrm>
          <a:off x="1835696" y="1700808"/>
          <a:ext cx="5646374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9006850">
            <a:off x="2547686" y="5044552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100" dirty="0" smtClean="0">
                <a:latin typeface="Palatino Linotype"/>
                <a:cs typeface="Palatino Linotype"/>
              </a:rPr>
              <a:t>Χίος</a:t>
            </a:r>
            <a:endParaRPr lang="en-US" sz="1100" dirty="0">
              <a:latin typeface="Palatino Linotype"/>
              <a:cs typeface="Palatino Linotype"/>
            </a:endParaRPr>
          </a:p>
        </p:txBody>
      </p:sp>
      <p:sp>
        <p:nvSpPr>
          <p:cNvPr id="8" name="TextBox 7"/>
          <p:cNvSpPr txBox="1"/>
          <p:nvPr/>
        </p:nvSpPr>
        <p:spPr>
          <a:xfrm rot="19006850">
            <a:off x="3643986" y="5044552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100" dirty="0" smtClean="0">
                <a:latin typeface="Palatino Linotype"/>
                <a:cs typeface="Palatino Linotype"/>
              </a:rPr>
              <a:t>Αττική</a:t>
            </a:r>
            <a:endParaRPr lang="en-US" sz="1100" dirty="0">
              <a:latin typeface="Palatino Linotype"/>
              <a:cs typeface="Palatino Linotype"/>
            </a:endParaRPr>
          </a:p>
        </p:txBody>
      </p:sp>
      <p:sp>
        <p:nvSpPr>
          <p:cNvPr id="9" name="TextBox 8"/>
          <p:cNvSpPr txBox="1"/>
          <p:nvPr/>
        </p:nvSpPr>
        <p:spPr>
          <a:xfrm rot="19006850">
            <a:off x="4294506" y="5214726"/>
            <a:ext cx="12170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100" dirty="0" smtClean="0">
                <a:latin typeface="Palatino Linotype"/>
                <a:cs typeface="Palatino Linotype"/>
              </a:rPr>
              <a:t>Θεσσαλονίκη</a:t>
            </a:r>
            <a:endParaRPr lang="en-US" sz="1100" dirty="0">
              <a:latin typeface="Palatino Linotype"/>
              <a:cs typeface="Palatino Linotype"/>
            </a:endParaRPr>
          </a:p>
        </p:txBody>
      </p:sp>
      <p:sp>
        <p:nvSpPr>
          <p:cNvPr id="10" name="TextBox 9"/>
          <p:cNvSpPr txBox="1"/>
          <p:nvPr/>
        </p:nvSpPr>
        <p:spPr>
          <a:xfrm rot="19006850">
            <a:off x="5587220" y="5124103"/>
            <a:ext cx="9524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100" dirty="0" smtClean="0">
                <a:latin typeface="Palatino Linotype"/>
                <a:cs typeface="Palatino Linotype"/>
              </a:rPr>
              <a:t>Καστοριά</a:t>
            </a:r>
            <a:endParaRPr lang="en-US" sz="1100" dirty="0">
              <a:latin typeface="Palatino Linotype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1492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9006850">
            <a:off x="2835718" y="4930608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latin typeface="Palatino Linotype"/>
                <a:cs typeface="Palatino Linotype"/>
              </a:rPr>
              <a:t>UK</a:t>
            </a:r>
            <a:endParaRPr lang="en-US" sz="1100" dirty="0">
              <a:latin typeface="Palatino Linotype"/>
              <a:cs typeface="Palatino Linotype"/>
            </a:endParaRPr>
          </a:p>
        </p:txBody>
      </p:sp>
      <p:sp>
        <p:nvSpPr>
          <p:cNvPr id="8" name="Title 2"/>
          <p:cNvSpPr txBox="1"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400" b="1" kern="1200" dirty="0">
                <a:solidFill>
                  <a:srgbClr val="E7E6B0"/>
                </a:solidFill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</a:t>
            </a:r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Ναυτιλίας και Επιχειρηματικών Υπηρεσιών</a:t>
            </a:r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Διδάκτορες: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Χώρα τρέχουσας εργασίας εκτός Ελλάδος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 rot="19006850">
            <a:off x="4075509" y="4993470"/>
            <a:ext cx="8873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latin typeface="Palatino Linotype"/>
                <a:cs typeface="Palatino Linotype"/>
              </a:rPr>
              <a:t>Australia</a:t>
            </a:r>
            <a:endParaRPr lang="en-US" sz="1100" dirty="0">
              <a:latin typeface="Palatino Linotype"/>
              <a:cs typeface="Palatino Linotype"/>
            </a:endParaRPr>
          </a:p>
        </p:txBody>
      </p:sp>
      <p:sp>
        <p:nvSpPr>
          <p:cNvPr id="12" name="TextBox 11"/>
          <p:cNvSpPr txBox="1"/>
          <p:nvPr/>
        </p:nvSpPr>
        <p:spPr>
          <a:xfrm rot="19006850">
            <a:off x="5500014" y="4936214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latin typeface="Palatino Linotype"/>
                <a:cs typeface="Palatino Linotype"/>
              </a:rPr>
              <a:t>Belgium</a:t>
            </a:r>
            <a:endParaRPr lang="en-US" sz="1100" dirty="0">
              <a:latin typeface="Palatino Linotype"/>
              <a:cs typeface="Palatino Linotype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041879"/>
              </p:ext>
            </p:extLst>
          </p:nvPr>
        </p:nvGraphicFramePr>
        <p:xfrm>
          <a:off x="1979712" y="1628800"/>
          <a:ext cx="5646373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53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468313" y="1340768"/>
            <a:ext cx="8229600" cy="4429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2"/>
          <p:cNvSpPr txBox="1"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400" b="1" kern="1200" dirty="0">
                <a:solidFill>
                  <a:srgbClr val="E7E6B0"/>
                </a:solidFill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</a:t>
            </a:r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Ναυτιλίας και Επιχειρηματικών Υπηρεσιών</a:t>
            </a:r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Διδάκτορες: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Μέσος χρόνος εύρεσης πρώτης εργασίας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8646389"/>
              </p:ext>
            </p:extLst>
          </p:nvPr>
        </p:nvGraphicFramePr>
        <p:xfrm>
          <a:off x="899592" y="1340768"/>
          <a:ext cx="7692997" cy="4809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88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Ναυτιλίας και Επιχειρηματικών Υπηρεσιών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Placeholder 1"/>
          <p:cNvSpPr>
            <a:spLocks noGrp="1"/>
          </p:cNvSpPr>
          <p:nvPr>
            <p:ph type="body" idx="13"/>
          </p:nvPr>
        </p:nvSpPr>
        <p:spPr>
          <a:xfrm>
            <a:off x="468313" y="1357313"/>
            <a:ext cx="8229600" cy="4429125"/>
          </a:xfrm>
        </p:spPr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pPr algn="ctr">
              <a:buNone/>
            </a:pPr>
            <a:r>
              <a:rPr lang="el-GR" sz="2000" dirty="0" smtClean="0"/>
              <a:t>Πανεπιστήμιο Αιγαίου</a:t>
            </a:r>
          </a:p>
          <a:p>
            <a:pPr algn="ctr">
              <a:buNone/>
            </a:pPr>
            <a:r>
              <a:rPr lang="el-GR" sz="2000" dirty="0" smtClean="0"/>
              <a:t>Σχολη Επιστημών</a:t>
            </a:r>
            <a:r>
              <a:rPr lang="en-US" sz="2000" dirty="0" smtClean="0"/>
              <a:t> </a:t>
            </a:r>
            <a:r>
              <a:rPr lang="el-GR" sz="2000" dirty="0" smtClean="0"/>
              <a:t>της Διοίκησης</a:t>
            </a:r>
          </a:p>
          <a:p>
            <a:pPr algn="ctr">
              <a:buNone/>
            </a:pPr>
            <a:r>
              <a:rPr lang="el-GR" sz="2000" dirty="0" smtClean="0"/>
              <a:t>Τμήμα Ναυτιλίας και Επιχειρηματικών Υπηρεσιών</a:t>
            </a:r>
          </a:p>
          <a:p>
            <a:pPr algn="ctr">
              <a:buNone/>
            </a:pPr>
            <a:r>
              <a:rPr lang="el-GR" sz="2000" dirty="0" smtClean="0"/>
              <a:t>Κτήριο Κοραή 2α</a:t>
            </a:r>
          </a:p>
          <a:p>
            <a:pPr algn="ctr">
              <a:buNone/>
            </a:pPr>
            <a:r>
              <a:rPr lang="el-GR" sz="2000" dirty="0" smtClean="0"/>
              <a:t>Τηλ. 22710-35200/352032, </a:t>
            </a:r>
            <a:r>
              <a:rPr lang="en-US" sz="2000" dirty="0" smtClean="0"/>
              <a:t>Fax. </a:t>
            </a:r>
            <a:r>
              <a:rPr lang="el-GR" sz="2000" dirty="0" smtClean="0"/>
              <a:t>22710-35299</a:t>
            </a:r>
          </a:p>
          <a:p>
            <a:pPr algn="ctr">
              <a:buNone/>
            </a:pPr>
            <a:r>
              <a:rPr lang="el-GR" sz="2000" dirty="0" smtClean="0"/>
              <a:t>82100, Χίος</a:t>
            </a:r>
          </a:p>
          <a:p>
            <a:pPr algn="ctr">
              <a:buNone/>
            </a:pPr>
            <a:endParaRPr lang="el-GR" sz="2000" dirty="0"/>
          </a:p>
          <a:p>
            <a:pPr algn="ctr">
              <a:buNone/>
            </a:pPr>
            <a:r>
              <a:rPr lang="en-US" sz="2000" dirty="0" smtClean="0">
                <a:hlinkClick r:id="rId2"/>
              </a:rPr>
              <a:t>www.stt.aegean.gr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88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Ναυτιλίας και Επιχειρηματικών Υπηρεσιών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Ταυτότητα της έρευνας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776787"/>
              </p:ext>
            </p:extLst>
          </p:nvPr>
        </p:nvGraphicFramePr>
        <p:xfrm>
          <a:off x="467544" y="1340769"/>
          <a:ext cx="8208912" cy="446449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41782"/>
                <a:gridCol w="6567130"/>
              </a:tblGrid>
              <a:tr h="52665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Ανάθεση</a:t>
                      </a:r>
                      <a:endParaRPr lang="en-US" sz="1400" dirty="0" smtClean="0"/>
                    </a:p>
                    <a:p>
                      <a:pPr algn="ctr"/>
                      <a:endParaRPr lang="en-US" sz="1400" b="1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Πανεπιστήμιο Αιγαίου (αυτεπιστασία)</a:t>
                      </a:r>
                      <a:endParaRPr lang="en-US" sz="1400" dirty="0" smtClean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</a:tr>
              <a:tr h="526654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Τύπος /</a:t>
                      </a:r>
                    </a:p>
                    <a:p>
                      <a:pPr algn="ctr"/>
                      <a:r>
                        <a:rPr lang="el-GR" sz="1400" dirty="0" smtClean="0"/>
                        <a:t>Μέθοδος</a:t>
                      </a:r>
                      <a:endParaRPr lang="en-US" sz="1400" b="1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Ποσοτική έρευνα με ατομικές συνεντεύξεις,</a:t>
                      </a:r>
                      <a:r>
                        <a:rPr lang="el-GR" sz="1400" baseline="0" dirty="0" smtClean="0"/>
                        <a:t> μέσω τηλεφωνικών κλήσεων και ηλεκτρονικού ταχυδρομείου, με χρήση δομημένου ερωτηματολογίου </a:t>
                      </a:r>
                      <a:endParaRPr lang="en-US" sz="1400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</a:tr>
              <a:tr h="748922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Σκοπός</a:t>
                      </a:r>
                      <a:endParaRPr lang="en-US" sz="1400" b="1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Καταγραφή παρούσας απασχόλησης,</a:t>
                      </a:r>
                      <a:r>
                        <a:rPr lang="el-GR" sz="1400" baseline="0" dirty="0" smtClean="0"/>
                        <a:t> αντικειμένου εργασίας, τόπου εργασίας και χρόνου εύρεσης πρώτης εργασίας, των </a:t>
                      </a:r>
                      <a:r>
                        <a:rPr lang="el-GR" sz="1400" dirty="0" smtClean="0"/>
                        <a:t>αποφοίτων του Τμήματος Ναυτιλίας και Επιχειρηματικών Υπηρεσιών</a:t>
                      </a:r>
                      <a:endParaRPr lang="en-US" sz="1400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</a:tr>
              <a:tr h="96037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Πληθυσμός</a:t>
                      </a:r>
                      <a:endParaRPr lang="en-US" sz="1400" b="1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kern="1200" dirty="0" smtClean="0">
                          <a:effectLst/>
                        </a:rPr>
                        <a:t>Απόφοιτοι </a:t>
                      </a:r>
                      <a:r>
                        <a:rPr lang="el-GR" sz="1400" dirty="0" smtClean="0"/>
                        <a:t>Τμήματος Ναυτιλίας και Επιχειρηματικών Υπηρεσιών</a:t>
                      </a:r>
                      <a:r>
                        <a:rPr lang="el-GR" sz="1400" kern="1200" dirty="0" smtClean="0">
                          <a:effectLst/>
                        </a:rPr>
                        <a:t>:</a:t>
                      </a:r>
                      <a:r>
                        <a:rPr lang="el-GR" sz="1400" kern="1200" baseline="0" dirty="0" smtClean="0">
                          <a:effectLst/>
                        </a:rPr>
                        <a:t> </a:t>
                      </a:r>
                      <a:r>
                        <a:rPr lang="el-GR" sz="1400" kern="1200" dirty="0" smtClean="0">
                          <a:effectLst/>
                        </a:rPr>
                        <a:t>[α] Προπτυχιακού Προγράμματος Σπουδών, [β] Μεταπτυχιακού Προγράμματος Σπουδών, [γ] Διδάκτορες, από το</a:t>
                      </a:r>
                      <a:r>
                        <a:rPr lang="el-GR" sz="1400" kern="1200" baseline="0" dirty="0" smtClean="0">
                          <a:effectLst/>
                        </a:rPr>
                        <a:t> 2002 </a:t>
                      </a:r>
                      <a:r>
                        <a:rPr lang="el-GR" sz="1400" kern="1200" dirty="0" smtClean="0">
                          <a:effectLst/>
                        </a:rPr>
                        <a:t>(έτος πρώτων αποφοίτων του Τμήματος) μέχρι το 2015 </a:t>
                      </a:r>
                      <a:endParaRPr lang="en-US" sz="1400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</a:tr>
              <a:tr h="526654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Περιοχή</a:t>
                      </a:r>
                      <a:endParaRPr lang="en-US" sz="1400" b="1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Οι απόφοιτοι του Τμήματος Ναυτιλίας και Επιχειρηματικών Υπηρεσιών</a:t>
                      </a:r>
                      <a:r>
                        <a:rPr lang="en-US" sz="1400" dirty="0" smtClean="0"/>
                        <a:t>,</a:t>
                      </a:r>
                      <a:r>
                        <a:rPr lang="el-GR" sz="1400" dirty="0" smtClean="0"/>
                        <a:t> όπου και αν αυτοί κατοικούν</a:t>
                      </a:r>
                      <a:endParaRPr lang="en-US" sz="1400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</a:tr>
              <a:tr h="743512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Δείγμα</a:t>
                      </a:r>
                      <a:endParaRPr lang="en-US" sz="1400" b="1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Ο συνολικός πληθυσμός των αποφοίτων, δηλαδή 944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l-GR" sz="1400" dirty="0" smtClean="0"/>
                        <a:t>άτομα.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Μέχρι 26.08.2015 πραγματοποιήθηκε επικοινωνία με 779 </a:t>
                      </a:r>
                      <a:r>
                        <a:rPr lang="el-GR" sz="1400" baseline="0" dirty="0" smtClean="0"/>
                        <a:t>αποφοίτους (83%), εκ των οποίων </a:t>
                      </a:r>
                      <a:r>
                        <a:rPr lang="el-GR" sz="1400" dirty="0" smtClean="0"/>
                        <a:t>ανταποκρίθηκαν</a:t>
                      </a:r>
                      <a:r>
                        <a:rPr lang="el-GR" sz="1400" baseline="0" dirty="0" smtClean="0"/>
                        <a:t> 731</a:t>
                      </a:r>
                      <a:r>
                        <a:rPr lang="el-GR" sz="1400" dirty="0" smtClean="0"/>
                        <a:t> απόφοιτοι</a:t>
                      </a:r>
                      <a:endParaRPr lang="en-US" sz="1400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</a:tr>
              <a:tr h="431727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Χρόνος</a:t>
                      </a:r>
                      <a:endParaRPr lang="en-US" sz="1400" b="1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Η έρευνα πραγματοποιήθηκε στο χρονικό διάστημα 01.02.2015 – 26.08.2015 </a:t>
                      </a:r>
                      <a:endParaRPr lang="en-US" sz="1400" dirty="0">
                        <a:latin typeface="Palatino Linotype"/>
                        <a:cs typeface="Palatino Linotype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37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6"/>
            <a:ext cx="8229600" cy="3989388"/>
          </a:xfrm>
          <a:solidFill>
            <a:srgbClr val="E7E6B0"/>
          </a:solidFill>
        </p:spPr>
        <p:txBody>
          <a:bodyPr lIns="234000" rIns="234000"/>
          <a:lstStyle/>
          <a:p>
            <a:pPr marL="0" indent="0" algn="ctr">
              <a:buNone/>
            </a:pPr>
            <a:endParaRPr lang="el-GR" sz="4400" dirty="0" smtClean="0">
              <a:latin typeface="Palatino Linotype" charset="0"/>
            </a:endParaRPr>
          </a:p>
          <a:p>
            <a:pPr marL="0" indent="0" algn="ctr">
              <a:buNone/>
            </a:pPr>
            <a:r>
              <a:rPr lang="el-GR" sz="1400" dirty="0" smtClean="0">
                <a:latin typeface="Palatino Linotype" charset="0"/>
              </a:rPr>
              <a:t>Τμήμα Ναυτιλίας και Επιχειρηματικών Υπηρεσιών</a:t>
            </a:r>
          </a:p>
          <a:p>
            <a:pPr marL="0" indent="0" algn="ctr">
              <a:buNone/>
            </a:pPr>
            <a:endParaRPr lang="en-US" sz="3200" dirty="0" smtClean="0">
              <a:latin typeface="Palatino Linotype" charset="0"/>
            </a:endParaRPr>
          </a:p>
          <a:p>
            <a:pPr marL="0" indent="0" algn="ctr">
              <a:buNone/>
            </a:pPr>
            <a:r>
              <a:rPr lang="el-GR" sz="3200" dirty="0" smtClean="0">
                <a:latin typeface="Palatino Linotype" charset="0"/>
              </a:rPr>
              <a:t>Απόφοιτοι </a:t>
            </a:r>
          </a:p>
          <a:p>
            <a:pPr marL="0" indent="0" algn="ctr">
              <a:buNone/>
            </a:pPr>
            <a:r>
              <a:rPr lang="el-GR" sz="3200" dirty="0" smtClean="0">
                <a:latin typeface="Palatino Linotype" charset="0"/>
              </a:rPr>
              <a:t>Προγράμματος Προπτυχιακών Σπουδών</a:t>
            </a:r>
            <a:endParaRPr lang="el-GR" sz="3200" b="1" dirty="0">
              <a:solidFill>
                <a:srgbClr val="696969"/>
              </a:solidFill>
              <a:latin typeface="Palatino Linotype" charset="0"/>
            </a:endParaRPr>
          </a:p>
        </p:txBody>
      </p:sp>
      <p:pic>
        <p:nvPicPr>
          <p:cNvPr id="8196" name="Picture 6" descr="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734050"/>
            <a:ext cx="8229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29875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</a:t>
            </a:r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Ναυτιλίας και Επιχειρηματικών Υπηρεσιών</a:t>
            </a:r>
            <a: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Προγράμματος Προπτυχιακών Σπουδών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Εργασιακή απασχόληση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9912" y="5517232"/>
            <a:ext cx="4968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050" dirty="0" smtClean="0">
                <a:latin typeface="Palatino Linotype"/>
                <a:cs typeface="Palatino Linotype"/>
              </a:rPr>
              <a:t>Το </a:t>
            </a:r>
            <a:r>
              <a:rPr lang="en-US" sz="1050" dirty="0" smtClean="0">
                <a:latin typeface="Palatino Linotype"/>
                <a:cs typeface="Palatino Linotype"/>
              </a:rPr>
              <a:t>7.5</a:t>
            </a:r>
            <a:r>
              <a:rPr lang="el-GR" sz="1050" dirty="0" smtClean="0">
                <a:latin typeface="Palatino Linotype"/>
                <a:cs typeface="Palatino Linotype"/>
              </a:rPr>
              <a:t>% των ερωτηθέντων δεν έδωσε στοιχεία απασχολησιμότητας</a:t>
            </a:r>
            <a:endParaRPr lang="en-US" sz="1050" dirty="0">
              <a:latin typeface="Palatino Linotype"/>
              <a:cs typeface="Palatino Linotype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664778"/>
              </p:ext>
            </p:extLst>
          </p:nvPr>
        </p:nvGraphicFramePr>
        <p:xfrm>
          <a:off x="539552" y="1196752"/>
          <a:ext cx="7839586" cy="468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triped Right Arrow 11"/>
          <p:cNvSpPr/>
          <p:nvPr/>
        </p:nvSpPr>
        <p:spPr>
          <a:xfrm rot="20776157">
            <a:off x="3739043" y="3185456"/>
            <a:ext cx="846505" cy="36431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triped Right Arrow 12"/>
          <p:cNvSpPr/>
          <p:nvPr/>
        </p:nvSpPr>
        <p:spPr>
          <a:xfrm rot="1498421">
            <a:off x="3745237" y="3839127"/>
            <a:ext cx="846505" cy="364310"/>
          </a:xfrm>
          <a:prstGeom prst="striped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Ναυτιλίας και Επιχειρηματικών </a:t>
            </a:r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Υπηρεσιών</a:t>
            </a:r>
            <a: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Προγράμματος Προπτυχιακών Σπουδών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Επιλογή χώρας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090588"/>
              </p:ext>
            </p:extLst>
          </p:nvPr>
        </p:nvGraphicFramePr>
        <p:xfrm>
          <a:off x="323528" y="2132856"/>
          <a:ext cx="3983029" cy="3250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510291"/>
              </p:ext>
            </p:extLst>
          </p:nvPr>
        </p:nvGraphicFramePr>
        <p:xfrm>
          <a:off x="3995936" y="836712"/>
          <a:ext cx="4944533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496671"/>
              </p:ext>
            </p:extLst>
          </p:nvPr>
        </p:nvGraphicFramePr>
        <p:xfrm>
          <a:off x="3851920" y="3212976"/>
          <a:ext cx="4931833" cy="2574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411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triped Right Arrow 5"/>
          <p:cNvSpPr/>
          <p:nvPr/>
        </p:nvSpPr>
        <p:spPr>
          <a:xfrm>
            <a:off x="4445575" y="3429000"/>
            <a:ext cx="846505" cy="36431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Ναυτιλίας και Επιχειρηματικών </a:t>
            </a:r>
            <a:r>
              <a:rPr lang="el-G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Υπηρεσιών</a:t>
            </a:r>
            <a: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Προγράμματος Προπτυχιακών Σπουδών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Πρακτική Άσκηση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564852"/>
              </p:ext>
            </p:extLst>
          </p:nvPr>
        </p:nvGraphicFramePr>
        <p:xfrm>
          <a:off x="179512" y="2132856"/>
          <a:ext cx="4392488" cy="269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746485"/>
              </p:ext>
            </p:extLst>
          </p:nvPr>
        </p:nvGraphicFramePr>
        <p:xfrm>
          <a:off x="4499992" y="2132856"/>
          <a:ext cx="4919133" cy="2857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879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Ναυτιλίας και Επιχειρηματικών Υπηρεσιών</a:t>
            </a:r>
            <a: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Προγράμματος Προπτυχιακών Σπουδών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Άλλη χώρα τρέχουσας εργασίας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3740788"/>
              </p:ext>
            </p:extLst>
          </p:nvPr>
        </p:nvGraphicFramePr>
        <p:xfrm>
          <a:off x="1187624" y="1484784"/>
          <a:ext cx="6768752" cy="4061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31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l-GR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Ναυτιλίας και Επιχειρηματικών Υπηρεσιών</a:t>
            </a:r>
            <a: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Απόφοιτοι Προγράμματος Προπτυχιακών Σπουδών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Μέσος χρόνος εύρεσης πρώτης εργασίας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915988"/>
              </p:ext>
            </p:extLst>
          </p:nvPr>
        </p:nvGraphicFramePr>
        <p:xfrm>
          <a:off x="323528" y="1340768"/>
          <a:ext cx="8535411" cy="441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537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6" descr="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734050"/>
            <a:ext cx="8229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3528" y="1052736"/>
            <a:ext cx="8496944" cy="3989388"/>
          </a:xfrm>
          <a:prstGeom prst="rect">
            <a:avLst/>
          </a:prstGeom>
          <a:solidFill>
            <a:srgbClr val="E7E6B0"/>
          </a:solidFill>
        </p:spPr>
        <p:txBody>
          <a:bodyPr vert="horz" lIns="234000" tIns="45720" rIns="23400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l-GR" sz="1600" kern="1200" dirty="0" smtClean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lang="en-US" sz="1600" kern="1200" dirty="0">
                <a:solidFill>
                  <a:srgbClr val="696969"/>
                </a:solidFill>
                <a:latin typeface="Palatino Linotype" charset="0"/>
                <a:ea typeface="ＭＳ Ｐゴシック" charset="0"/>
                <a:cs typeface="Palatino Linotype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el-GR" sz="2400" dirty="0" smtClean="0"/>
          </a:p>
          <a:p>
            <a:pPr marL="0" indent="0" algn="ctr">
              <a:buFont typeface="Arial"/>
              <a:buNone/>
            </a:pPr>
            <a:r>
              <a:rPr lang="el-GR" sz="1400" dirty="0" smtClean="0"/>
              <a:t>Τμήμα Ναυτιλίας και Επιχειρηματικών Υπηρεσιών</a:t>
            </a:r>
          </a:p>
          <a:p>
            <a:pPr marL="0" indent="0" algn="ctr">
              <a:buFont typeface="Arial"/>
              <a:buNone/>
            </a:pPr>
            <a:endParaRPr lang="el-GR" sz="2400" dirty="0" smtClean="0"/>
          </a:p>
          <a:p>
            <a:pPr marL="0" indent="0" algn="ctr">
              <a:buFont typeface="Arial"/>
              <a:buNone/>
            </a:pPr>
            <a:r>
              <a:rPr lang="el-GR" sz="2400" dirty="0" smtClean="0"/>
              <a:t>Απόφοιτοι </a:t>
            </a:r>
          </a:p>
          <a:p>
            <a:pPr marL="0" indent="0" algn="ctr">
              <a:buFont typeface="Arial"/>
              <a:buNone/>
            </a:pPr>
            <a:r>
              <a:rPr lang="el-GR" sz="2400" dirty="0" smtClean="0"/>
              <a:t>Προγράμματος Μεταπτυχιακών Σπουδών</a:t>
            </a:r>
          </a:p>
          <a:p>
            <a:pPr marL="0" indent="0" algn="ctr">
              <a:buFont typeface="Arial"/>
              <a:buNone/>
            </a:pPr>
            <a:endParaRPr lang="el-GR" sz="2800" dirty="0" smtClean="0"/>
          </a:p>
          <a:p>
            <a:pPr marL="0" indent="0" algn="ctr">
              <a:buFont typeface="Arial"/>
              <a:buNone/>
            </a:pPr>
            <a:r>
              <a:rPr lang="el-GR" sz="2800" dirty="0" smtClean="0"/>
              <a:t>Κατεύθυνση: </a:t>
            </a:r>
            <a:br>
              <a:rPr lang="el-GR" sz="2800" dirty="0" smtClean="0"/>
            </a:br>
            <a:r>
              <a:rPr lang="el-GR" sz="2800" dirty="0" smtClean="0"/>
              <a:t>Ναυτιλία, Μεταφορές και Διεθνές Εμπόριο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43090365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3331</TotalTime>
  <Words>382</Words>
  <Application>Microsoft Macintosh PowerPoint</Application>
  <PresentationFormat>On-screen Show (4:3)</PresentationFormat>
  <Paragraphs>138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ＭＳ Ｐゴシック</vt:lpstr>
      <vt:lpstr>Palatino Linotype</vt:lpstr>
      <vt:lpstr>Arial</vt:lpstr>
      <vt:lpstr>Office Theme</vt:lpstr>
      <vt:lpstr>PowerPoint Presentation</vt:lpstr>
      <vt:lpstr>Τμήμα Ναυτιλίας και Επιχειρηματικών Υπηρεσιών Ταυτότητα της έρευνας</vt:lpstr>
      <vt:lpstr>PowerPoint Presentation</vt:lpstr>
      <vt:lpstr>Τμήμα Ναυτιλίας και Επιχειρηματικών Υπηρεσιών Απόφοιτοι Προγράμματος Προπτυχιακών Σπουδών: Εργασιακή απασχόληση</vt:lpstr>
      <vt:lpstr>Τμήμα Ναυτιλίας και Επιχειρηματικών Υπηρεσιών Απόφοιτοι Προγράμματος Προπτυχιακών Σπουδών: Επιλογή χώρας</vt:lpstr>
      <vt:lpstr>Τμήμα Ναυτιλίας και Επιχειρηματικών Υπηρεσιών Απόφοιτοι Προγράμματος Προπτυχιακών Σπουδών: Πρακτική Άσκηση</vt:lpstr>
      <vt:lpstr>Τμήμα Ναυτιλίας και Επιχειρηματικών Υπηρεσιών Απόφοιτοι Προγράμματος Προπτυχιακών Σπουδών: Άλλη χώρα τρέχουσας εργασίας</vt:lpstr>
      <vt:lpstr>Τμήμα Ναυτιλίας και Επιχειρηματικών Υπηρεσιών Απόφοιτοι Προγράμματος Προπτυχιακών Σπουδών: Μέσος χρόνος εύρεσης πρώτης εργασίας</vt:lpstr>
      <vt:lpstr>PowerPoint Presentation</vt:lpstr>
      <vt:lpstr>Τμήμα Ναυτιλίας και Επιχειρηματικών Υπηρεσιών Απόφοιτοι Προγράμματος Μεταπτυχιακών Σπουδών – Ναυτιλία, Μεταφορές και Διεθνές Εμπόριο: Εργασιακή απασχόληση</vt:lpstr>
      <vt:lpstr>Τμήμα Ναυτιλίας και Επιχειρηματικών Υπηρεσιών Απόφοιτοι Προγράμματος Μεταπτυχιακών Σπουδών – Ναυτιλία, Μεταφορές και Διεθνές Εμπόριο: Επιλογή χώρας εργασίας</vt:lpstr>
      <vt:lpstr>Τμήμα Ναυτιλίας και Επιχειρηματικών Υπηρεσιών Απόφοιτοι Προγράμματος Μεταπτυχιακών Σπουδών – Ναυτιλία, Μεταφορές και Διεθνές Εμπόριο: Μέσος χρόνος εύρεσης πρώτης εργασίας</vt:lpstr>
      <vt:lpstr>PowerPoint Presentation</vt:lpstr>
      <vt:lpstr>Τμήμα Ναυτιλίας και Επιχειρηματικών Υπηρεσιών Απόφοιτοι Διδάκτορες: Εργασιακή Απασχόληση</vt:lpstr>
      <vt:lpstr>Τμήμα Ναυτιλίας και Επιχειρηματικών Υπηρεσιών Απόφοιτοι Διδάκτορες: Επιλογή χώρας εργασίας</vt:lpstr>
      <vt:lpstr>Τμήμα Ναυτιλίας και Επιχειρηματικών Υπηρεσιών Απόφοιτοι Διδάκτορες: Τόπος τρέχουσας εργασίας στην Ελλάδα</vt:lpstr>
      <vt:lpstr>Τμήμα Ναυτιλίας και Επιχειρηματικών Υπηρεσιών Απόφοιτοι Διδάκτορες: Χώρα τρέχουσας εργασίας εκτός Ελλάδος</vt:lpstr>
      <vt:lpstr>Τμήμα Ναυτιλίας και Επιχειρηματικών Υπηρεσιών Απόφοιτοι Διδάκτορες: Μέσος χρόνος εύρεσης πρώτης εργασίας</vt:lpstr>
      <vt:lpstr>Τμήμα Ναυτιλίας και Επιχειρηματικών Υπηρεσιών</vt:lpstr>
    </vt:vector>
  </TitlesOfParts>
  <Company>BLACK EDITION - tum0r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Εξωτερική  Αξιόλόγηση</dc:title>
  <dc:creator>Aegean</dc:creator>
  <cp:lastModifiedBy>Microsoft Office User</cp:lastModifiedBy>
  <cp:revision>285</cp:revision>
  <cp:lastPrinted>2015-11-05T08:41:58Z</cp:lastPrinted>
  <dcterms:created xsi:type="dcterms:W3CDTF">2013-11-06T19:35:10Z</dcterms:created>
  <dcterms:modified xsi:type="dcterms:W3CDTF">2015-11-05T08:43:57Z</dcterms:modified>
</cp:coreProperties>
</file>